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6" r:id="rId19"/>
    <p:sldId id="274" r:id="rId20"/>
    <p:sldId id="275" r:id="rId21"/>
  </p:sldIdLst>
  <p:sldSz cx="18288000" cy="10287000"/>
  <p:notesSz cx="6858000" cy="9144000"/>
  <p:embeddedFontLst>
    <p:embeddedFont>
      <p:font typeface="Alice" panose="020B0604020202020204" charset="0"/>
      <p:regular r:id="rId23"/>
    </p:embeddedFont>
    <p:embeddedFont>
      <p:font typeface="Arimo" panose="020B0604020202020204" charset="0"/>
      <p:regular r:id="rId24"/>
    </p:embeddedFont>
    <p:embeddedFont>
      <p:font typeface="Barlow Medium 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DM Sans" pitchFamily="2" charset="0"/>
      <p:regular r:id="rId32"/>
    </p:embeddedFont>
    <p:embeddedFont>
      <p:font typeface="DM Sans Bold" charset="0"/>
      <p:regular r:id="rId33"/>
    </p:embeddedFont>
    <p:embeddedFont>
      <p:font typeface="Fredoka One" panose="02000000000000000000" pitchFamily="2" charset="0"/>
      <p:regular r:id="rId34"/>
    </p:embeddedFont>
    <p:embeddedFont>
      <p:font typeface="Garet ExtraBold" panose="020B0604020202020204" charset="0"/>
      <p:regular r:id="rId35"/>
    </p:embeddedFont>
    <p:embeddedFont>
      <p:font typeface="Glacial Indifference" panose="020B0604020202020204" charset="0"/>
      <p:regular r:id="rId36"/>
    </p:embeddedFont>
    <p:embeddedFont>
      <p:font typeface="HK Grotesk Light" panose="020B0604020202020204" charset="0"/>
      <p:regular r:id="rId37"/>
    </p:embeddedFont>
    <p:embeddedFont>
      <p:font typeface="HK Grotesk Medium" panose="020B0604020202020204" charset="0"/>
      <p:regular r:id="rId38"/>
    </p:embeddedFont>
    <p:embeddedFont>
      <p:font typeface="Nunito" pitchFamily="2" charset="0"/>
      <p:regular r:id="rId39"/>
    </p:embeddedFont>
    <p:embeddedFont>
      <p:font typeface="Nunito Bold" charset="0"/>
      <p:regular r:id="rId40"/>
    </p:embeddedFont>
    <p:embeddedFont>
      <p:font typeface="Nunito Light" pitchFamily="2" charset="0"/>
      <p:regular r:id="rId41"/>
    </p:embeddedFont>
    <p:embeddedFont>
      <p:font typeface="Open Sans Bold Italics" panose="020B0604020202020204" charset="0"/>
      <p:regular r:id="rId42"/>
    </p:embeddedFont>
    <p:embeddedFont>
      <p:font typeface="Open Sauce Light"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2" d="100"/>
          <a:sy n="102" d="100"/>
        </p:scale>
        <p:origin x="58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svg"/><Relationship Id="rId50" Type="http://schemas.openxmlformats.org/officeDocument/2006/relationships/image" Target="../media/image59.png"/><Relationship Id="rId55" Type="http://schemas.openxmlformats.org/officeDocument/2006/relationships/image" Target="../media/image64.sv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9" Type="http://schemas.openxmlformats.org/officeDocument/2006/relationships/image" Target="../media/image38.sv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45" Type="http://schemas.openxmlformats.org/officeDocument/2006/relationships/image" Target="../media/image54.svg"/><Relationship Id="rId53" Type="http://schemas.openxmlformats.org/officeDocument/2006/relationships/image" Target="../media/image62.svg"/><Relationship Id="rId58" Type="http://schemas.openxmlformats.org/officeDocument/2006/relationships/image" Target="../media/image67.png"/><Relationship Id="rId5" Type="http://schemas.openxmlformats.org/officeDocument/2006/relationships/image" Target="../media/image14.svg"/><Relationship Id="rId61" Type="http://schemas.openxmlformats.org/officeDocument/2006/relationships/image" Target="../media/image70.svg"/><Relationship Id="rId19" Type="http://schemas.openxmlformats.org/officeDocument/2006/relationships/image" Target="../media/image2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 Id="rId48" Type="http://schemas.openxmlformats.org/officeDocument/2006/relationships/image" Target="../media/image57.png"/><Relationship Id="rId56" Type="http://schemas.openxmlformats.org/officeDocument/2006/relationships/image" Target="../media/image65.png"/><Relationship Id="rId8" Type="http://schemas.openxmlformats.org/officeDocument/2006/relationships/image" Target="../media/image17.png"/><Relationship Id="rId51" Type="http://schemas.openxmlformats.org/officeDocument/2006/relationships/image" Target="../media/image60.sv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svg"/><Relationship Id="rId20" Type="http://schemas.openxmlformats.org/officeDocument/2006/relationships/image" Target="../media/image29.png"/><Relationship Id="rId41" Type="http://schemas.openxmlformats.org/officeDocument/2006/relationships/image" Target="../media/image50.svg"/><Relationship Id="rId54"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5.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svg"/><Relationship Id="rId10" Type="http://schemas.openxmlformats.org/officeDocument/2006/relationships/image" Target="../media/image19.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000000">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330979" y="4446503"/>
            <a:ext cx="18618979" cy="6206111"/>
            <a:chOff x="0" y="0"/>
            <a:chExt cx="24825305" cy="8274815"/>
          </a:xfrm>
        </p:grpSpPr>
        <p:pic>
          <p:nvPicPr>
            <p:cNvPr id="6" name="Picture 6"/>
            <p:cNvPicPr>
              <a:picLocks noChangeAspect="1"/>
            </p:cNvPicPr>
            <p:nvPr/>
          </p:nvPicPr>
          <p:blipFill>
            <a:blip r:embed="rId2"/>
            <a:srcRect t="23334" b="23334"/>
            <a:stretch>
              <a:fillRect/>
            </a:stretch>
          </p:blipFill>
          <p:spPr>
            <a:xfrm>
              <a:off x="0" y="0"/>
              <a:ext cx="24825305" cy="8274815"/>
            </a:xfrm>
            <a:prstGeom prst="rect">
              <a:avLst/>
            </a:prstGeom>
          </p:spPr>
        </p:pic>
      </p:grpSp>
      <p:sp>
        <p:nvSpPr>
          <p:cNvPr id="7" name="TextBox 7"/>
          <p:cNvSpPr txBox="1"/>
          <p:nvPr/>
        </p:nvSpPr>
        <p:spPr>
          <a:xfrm>
            <a:off x="2793533" y="1162050"/>
            <a:ext cx="9180997" cy="3082190"/>
          </a:xfrm>
          <a:prstGeom prst="rect">
            <a:avLst/>
          </a:prstGeom>
        </p:spPr>
        <p:txBody>
          <a:bodyPr lIns="0" tIns="0" rIns="0" bIns="0" rtlCol="0" anchor="t">
            <a:spAutoFit/>
          </a:bodyPr>
          <a:lstStyle/>
          <a:p>
            <a:pPr algn="ctr">
              <a:lnSpc>
                <a:spcPts val="7853"/>
              </a:lnSpc>
            </a:pPr>
            <a:r>
              <a:rPr lang="en-US" sz="7699" dirty="0">
                <a:solidFill>
                  <a:srgbClr val="3B4A52"/>
                </a:solidFill>
                <a:latin typeface="Garet ExtraBold"/>
              </a:rPr>
              <a:t>PREDICTING THE NFL GAME WINNER </a:t>
            </a:r>
          </a:p>
        </p:txBody>
      </p:sp>
      <p:sp>
        <p:nvSpPr>
          <p:cNvPr id="8" name="TextBox 8"/>
          <p:cNvSpPr txBox="1"/>
          <p:nvPr/>
        </p:nvSpPr>
        <p:spPr>
          <a:xfrm>
            <a:off x="13226735" y="2898836"/>
            <a:ext cx="5167982" cy="415035"/>
          </a:xfrm>
          <a:prstGeom prst="rect">
            <a:avLst/>
          </a:prstGeom>
        </p:spPr>
        <p:txBody>
          <a:bodyPr lIns="0" tIns="0" rIns="0" bIns="0" rtlCol="0" anchor="t">
            <a:spAutoFit/>
          </a:bodyPr>
          <a:lstStyle/>
          <a:p>
            <a:pPr marL="0" lvl="0" indent="0" algn="l">
              <a:lnSpc>
                <a:spcPts val="3302"/>
              </a:lnSpc>
              <a:spcBef>
                <a:spcPct val="0"/>
              </a:spcBef>
            </a:pPr>
            <a:r>
              <a:rPr lang="en-US" sz="2600">
                <a:solidFill>
                  <a:srgbClr val="546873"/>
                </a:solidFill>
                <a:latin typeface="Nunito"/>
              </a:rPr>
              <a:t>Group 1</a:t>
            </a:r>
          </a:p>
        </p:txBody>
      </p:sp>
      <p:sp>
        <p:nvSpPr>
          <p:cNvPr id="9" name="TextBox 9"/>
          <p:cNvSpPr txBox="1"/>
          <p:nvPr/>
        </p:nvSpPr>
        <p:spPr>
          <a:xfrm>
            <a:off x="12565080" y="3656771"/>
            <a:ext cx="5090661" cy="423672"/>
          </a:xfrm>
          <a:prstGeom prst="rect">
            <a:avLst/>
          </a:prstGeom>
        </p:spPr>
        <p:txBody>
          <a:bodyPr lIns="0" tIns="0" rIns="0" bIns="0" rtlCol="0" anchor="t">
            <a:spAutoFit/>
          </a:bodyPr>
          <a:lstStyle/>
          <a:p>
            <a:pPr>
              <a:lnSpc>
                <a:spcPts val="3428"/>
              </a:lnSpc>
            </a:pPr>
            <a:r>
              <a:rPr lang="en-US" sz="2699">
                <a:solidFill>
                  <a:srgbClr val="3B4A52"/>
                </a:solidFill>
                <a:latin typeface="Garet ExtraBold"/>
              </a:rPr>
              <a:t>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817166" y="8461295"/>
            <a:ext cx="6849983" cy="1221590"/>
            <a:chOff x="0" y="0"/>
            <a:chExt cx="1804111" cy="321736"/>
          </a:xfrm>
        </p:grpSpPr>
        <p:sp>
          <p:nvSpPr>
            <p:cNvPr id="3" name="Freeform 3"/>
            <p:cNvSpPr/>
            <p:nvPr/>
          </p:nvSpPr>
          <p:spPr>
            <a:xfrm>
              <a:off x="0" y="0"/>
              <a:ext cx="1804111" cy="321736"/>
            </a:xfrm>
            <a:custGeom>
              <a:avLst/>
              <a:gdLst/>
              <a:ahLst/>
              <a:cxnLst/>
              <a:rect l="l" t="t" r="r" b="b"/>
              <a:pathLst>
                <a:path w="1804111" h="321736">
                  <a:moveTo>
                    <a:pt x="0" y="0"/>
                  </a:moveTo>
                  <a:lnTo>
                    <a:pt x="1804111" y="0"/>
                  </a:lnTo>
                  <a:lnTo>
                    <a:pt x="1804111" y="321736"/>
                  </a:lnTo>
                  <a:lnTo>
                    <a:pt x="0" y="321736"/>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765681" y="8471016"/>
            <a:ext cx="7862384" cy="1221590"/>
            <a:chOff x="0" y="0"/>
            <a:chExt cx="10483179" cy="1628787"/>
          </a:xfrm>
        </p:grpSpPr>
        <p:grpSp>
          <p:nvGrpSpPr>
            <p:cNvPr id="6" name="Group 6"/>
            <p:cNvGrpSpPr/>
            <p:nvPr/>
          </p:nvGrpSpPr>
          <p:grpSpPr>
            <a:xfrm>
              <a:off x="0" y="0"/>
              <a:ext cx="6701039" cy="1628787"/>
              <a:chOff x="0" y="0"/>
              <a:chExt cx="1323662" cy="321736"/>
            </a:xfrm>
          </p:grpSpPr>
          <p:sp>
            <p:nvSpPr>
              <p:cNvPr id="7" name="Freeform 7"/>
              <p:cNvSpPr/>
              <p:nvPr/>
            </p:nvSpPr>
            <p:spPr>
              <a:xfrm>
                <a:off x="0" y="0"/>
                <a:ext cx="1323662" cy="321736"/>
              </a:xfrm>
              <a:custGeom>
                <a:avLst/>
                <a:gdLst/>
                <a:ahLst/>
                <a:cxnLst/>
                <a:rect l="l" t="t" r="r" b="b"/>
                <a:pathLst>
                  <a:path w="1323662" h="321736">
                    <a:moveTo>
                      <a:pt x="0" y="0"/>
                    </a:moveTo>
                    <a:lnTo>
                      <a:pt x="1323662" y="0"/>
                    </a:lnTo>
                    <a:lnTo>
                      <a:pt x="1323662" y="321736"/>
                    </a:lnTo>
                    <a:lnTo>
                      <a:pt x="0" y="321736"/>
                    </a:lnTo>
                    <a:close/>
                  </a:path>
                </a:pathLst>
              </a:custGeom>
              <a:solidFill>
                <a:srgbClr val="91A8B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9" name="Group 9"/>
            <p:cNvGrpSpPr/>
            <p:nvPr/>
          </p:nvGrpSpPr>
          <p:grpSpPr>
            <a:xfrm>
              <a:off x="6368379" y="0"/>
              <a:ext cx="4114800" cy="1628787"/>
              <a:chOff x="0" y="0"/>
              <a:chExt cx="812800" cy="321736"/>
            </a:xfrm>
          </p:grpSpPr>
          <p:sp>
            <p:nvSpPr>
              <p:cNvPr id="10" name="Freeform 10"/>
              <p:cNvSpPr/>
              <p:nvPr/>
            </p:nvSpPr>
            <p:spPr>
              <a:xfrm>
                <a:off x="0" y="0"/>
                <a:ext cx="812800" cy="321736"/>
              </a:xfrm>
              <a:custGeom>
                <a:avLst/>
                <a:gdLst/>
                <a:ahLst/>
                <a:cxnLst/>
                <a:rect l="l" t="t" r="r" b="b"/>
                <a:pathLst>
                  <a:path w="812800" h="321736">
                    <a:moveTo>
                      <a:pt x="609600" y="0"/>
                    </a:moveTo>
                    <a:lnTo>
                      <a:pt x="0" y="0"/>
                    </a:lnTo>
                    <a:lnTo>
                      <a:pt x="0" y="321736"/>
                    </a:lnTo>
                    <a:lnTo>
                      <a:pt x="609600" y="321736"/>
                    </a:lnTo>
                    <a:lnTo>
                      <a:pt x="812800" y="160868"/>
                    </a:lnTo>
                    <a:lnTo>
                      <a:pt x="609600" y="0"/>
                    </a:lnTo>
                    <a:close/>
                  </a:path>
                </a:pathLst>
              </a:custGeom>
              <a:solidFill>
                <a:srgbClr val="91A8B4"/>
              </a:solidFill>
            </p:spPr>
          </p:sp>
          <p:sp>
            <p:nvSpPr>
              <p:cNvPr id="11" name="TextBox 11"/>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grpSp>
        <p:nvGrpSpPr>
          <p:cNvPr id="12" name="Group 12"/>
          <p:cNvGrpSpPr/>
          <p:nvPr/>
        </p:nvGrpSpPr>
        <p:grpSpPr>
          <a:xfrm>
            <a:off x="0" y="8461295"/>
            <a:ext cx="6756464" cy="1231310"/>
            <a:chOff x="0" y="0"/>
            <a:chExt cx="9008619" cy="1641747"/>
          </a:xfrm>
        </p:grpSpPr>
        <p:grpSp>
          <p:nvGrpSpPr>
            <p:cNvPr id="13" name="Group 13"/>
            <p:cNvGrpSpPr/>
            <p:nvPr/>
          </p:nvGrpSpPr>
          <p:grpSpPr>
            <a:xfrm>
              <a:off x="0" y="0"/>
              <a:ext cx="5226479" cy="1641747"/>
              <a:chOff x="0" y="0"/>
              <a:chExt cx="1032391" cy="324296"/>
            </a:xfrm>
          </p:grpSpPr>
          <p:sp>
            <p:nvSpPr>
              <p:cNvPr id="14" name="Freeform 14"/>
              <p:cNvSpPr/>
              <p:nvPr/>
            </p:nvSpPr>
            <p:spPr>
              <a:xfrm>
                <a:off x="0" y="0"/>
                <a:ext cx="1032391" cy="324296"/>
              </a:xfrm>
              <a:custGeom>
                <a:avLst/>
                <a:gdLst/>
                <a:ahLst/>
                <a:cxnLst/>
                <a:rect l="l" t="t" r="r" b="b"/>
                <a:pathLst>
                  <a:path w="1032391" h="324296">
                    <a:moveTo>
                      <a:pt x="0" y="0"/>
                    </a:moveTo>
                    <a:lnTo>
                      <a:pt x="1032391" y="0"/>
                    </a:lnTo>
                    <a:lnTo>
                      <a:pt x="1032391" y="324296"/>
                    </a:lnTo>
                    <a:lnTo>
                      <a:pt x="0" y="324296"/>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4893819" y="0"/>
              <a:ext cx="4114800" cy="1641747"/>
              <a:chOff x="0" y="0"/>
              <a:chExt cx="812800" cy="324296"/>
            </a:xfrm>
          </p:grpSpPr>
          <p:sp>
            <p:nvSpPr>
              <p:cNvPr id="17" name="Freeform 17"/>
              <p:cNvSpPr/>
              <p:nvPr/>
            </p:nvSpPr>
            <p:spPr>
              <a:xfrm>
                <a:off x="0" y="0"/>
                <a:ext cx="812800" cy="324296"/>
              </a:xfrm>
              <a:custGeom>
                <a:avLst/>
                <a:gdLst/>
                <a:ahLst/>
                <a:cxnLst/>
                <a:rect l="l" t="t" r="r" b="b"/>
                <a:pathLst>
                  <a:path w="812800" h="324296">
                    <a:moveTo>
                      <a:pt x="609600" y="0"/>
                    </a:moveTo>
                    <a:lnTo>
                      <a:pt x="0" y="0"/>
                    </a:lnTo>
                    <a:lnTo>
                      <a:pt x="0" y="324296"/>
                    </a:lnTo>
                    <a:lnTo>
                      <a:pt x="609600" y="324296"/>
                    </a:lnTo>
                    <a:lnTo>
                      <a:pt x="812800" y="162148"/>
                    </a:lnTo>
                    <a:lnTo>
                      <a:pt x="609600" y="0"/>
                    </a:lnTo>
                    <a:close/>
                  </a:path>
                </a:pathLst>
              </a:custGeom>
              <a:solidFill>
                <a:srgbClr val="EDEAE5"/>
              </a:solidFill>
            </p:spPr>
          </p:sp>
          <p:sp>
            <p:nvSpPr>
              <p:cNvPr id="18" name="TextBox 18"/>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sp>
        <p:nvSpPr>
          <p:cNvPr id="19" name="AutoShape 19"/>
          <p:cNvSpPr/>
          <p:nvPr/>
        </p:nvSpPr>
        <p:spPr>
          <a:xfrm>
            <a:off x="-638022" y="9654506"/>
            <a:ext cx="19566441" cy="0"/>
          </a:xfrm>
          <a:prstGeom prst="line">
            <a:avLst/>
          </a:prstGeom>
          <a:ln w="38100" cap="flat">
            <a:solidFill>
              <a:srgbClr val="EDEAE5"/>
            </a:solidFill>
            <a:prstDash val="solid"/>
            <a:headEnd type="none" w="sm" len="sm"/>
            <a:tailEnd type="none" w="sm" len="sm"/>
          </a:ln>
        </p:spPr>
      </p:sp>
      <p:sp>
        <p:nvSpPr>
          <p:cNvPr id="20" name="AutoShape 20"/>
          <p:cNvSpPr/>
          <p:nvPr/>
        </p:nvSpPr>
        <p:spPr>
          <a:xfrm>
            <a:off x="-638022" y="464024"/>
            <a:ext cx="19566441" cy="0"/>
          </a:xfrm>
          <a:prstGeom prst="line">
            <a:avLst/>
          </a:prstGeom>
          <a:ln w="38100" cap="flat">
            <a:solidFill>
              <a:srgbClr val="EDEAE5"/>
            </a:solidFill>
            <a:prstDash val="solid"/>
            <a:headEnd type="none" w="sm" len="sm"/>
            <a:tailEnd type="none" w="sm" len="sm"/>
          </a:ln>
        </p:spPr>
      </p:sp>
      <p:pic>
        <p:nvPicPr>
          <p:cNvPr id="21" name="Picture 21"/>
          <p:cNvPicPr>
            <a:picLocks noChangeAspect="1"/>
          </p:cNvPicPr>
          <p:nvPr/>
        </p:nvPicPr>
        <p:blipFill>
          <a:blip r:embed="rId2"/>
          <a:srcRect/>
          <a:stretch>
            <a:fillRect/>
          </a:stretch>
        </p:blipFill>
        <p:spPr>
          <a:xfrm>
            <a:off x="11617538" y="425505"/>
            <a:ext cx="6670462" cy="5549825"/>
          </a:xfrm>
          <a:prstGeom prst="rect">
            <a:avLst/>
          </a:prstGeom>
        </p:spPr>
      </p:pic>
      <p:sp>
        <p:nvSpPr>
          <p:cNvPr id="22" name="TextBox 22"/>
          <p:cNvSpPr txBox="1"/>
          <p:nvPr/>
        </p:nvSpPr>
        <p:spPr>
          <a:xfrm>
            <a:off x="461426" y="1489717"/>
            <a:ext cx="11968617" cy="6250178"/>
          </a:xfrm>
          <a:prstGeom prst="rect">
            <a:avLst/>
          </a:prstGeom>
        </p:spPr>
        <p:txBody>
          <a:bodyPr lIns="0" tIns="0" rIns="0" bIns="0" rtlCol="0" anchor="t">
            <a:spAutoFit/>
          </a:bodyPr>
          <a:lstStyle/>
          <a:p>
            <a:pPr>
              <a:lnSpc>
                <a:spcPts val="2904"/>
              </a:lnSpc>
            </a:pPr>
            <a:r>
              <a:rPr lang="en-US" sz="2074">
                <a:solidFill>
                  <a:srgbClr val="546873"/>
                </a:solidFill>
                <a:latin typeface="Nunito Bold"/>
              </a:rPr>
              <a:t>In this project, we aim to predict the winner of NFL games based on certain features such as</a:t>
            </a:r>
          </a:p>
          <a:p>
            <a:pPr>
              <a:lnSpc>
                <a:spcPts val="2904"/>
              </a:lnSpc>
            </a:pPr>
            <a:r>
              <a:rPr lang="en-US" sz="2074">
                <a:solidFill>
                  <a:srgbClr val="546873"/>
                </a:solidFill>
                <a:latin typeface="Nunito Bold"/>
              </a:rPr>
              <a:t>turnovers, score, possession, and home advantage. The dataset used in this project is</a:t>
            </a:r>
          </a:p>
          <a:p>
            <a:pPr>
              <a:lnSpc>
                <a:spcPts val="2904"/>
              </a:lnSpc>
            </a:pPr>
            <a:r>
              <a:rPr lang="en-US" sz="2074">
                <a:solidFill>
                  <a:srgbClr val="546873"/>
                </a:solidFill>
                <a:latin typeface="Nunito Bold"/>
              </a:rPr>
              <a:t>contained in the 'final_nfl_data.csv' file. We started by importing the necessary libraries such as</a:t>
            </a:r>
          </a:p>
          <a:p>
            <a:pPr>
              <a:lnSpc>
                <a:spcPts val="2904"/>
              </a:lnSpc>
            </a:pPr>
            <a:r>
              <a:rPr lang="en-US" sz="2074">
                <a:solidFill>
                  <a:srgbClr val="546873"/>
                </a:solidFill>
                <a:latin typeface="Nunito Bold"/>
              </a:rPr>
              <a:t>NumPy, Pandas, Pathlib, and collections. We also imported the required methods from</a:t>
            </a:r>
          </a:p>
          <a:p>
            <a:pPr>
              <a:lnSpc>
                <a:spcPts val="2904"/>
              </a:lnSpc>
            </a:pPr>
            <a:r>
              <a:rPr lang="en-US" sz="2074">
                <a:solidFill>
                  <a:srgbClr val="546873"/>
                </a:solidFill>
                <a:latin typeface="Nunito Bold"/>
              </a:rPr>
              <a:t>Scikit-learn and imblearn libraries such as balanced_accuracy_score, confusion_matrix, and</a:t>
            </a:r>
          </a:p>
          <a:p>
            <a:pPr>
              <a:lnSpc>
                <a:spcPts val="2904"/>
              </a:lnSpc>
            </a:pPr>
            <a:r>
              <a:rPr lang="en-US" sz="2074">
                <a:solidFill>
                  <a:srgbClr val="546873"/>
                </a:solidFill>
                <a:latin typeface="Nunito Bold"/>
              </a:rPr>
              <a:t>classification_report_imbalanced.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After importing the necessary libraries and methods, we loaded the dataset into a Pandas</a:t>
            </a:r>
          </a:p>
          <a:p>
            <a:pPr>
              <a:lnSpc>
                <a:spcPts val="2904"/>
              </a:lnSpc>
            </a:pPr>
            <a:r>
              <a:rPr lang="en-US" sz="2074">
                <a:solidFill>
                  <a:srgbClr val="546873"/>
                </a:solidFill>
                <a:latin typeface="Nunito Bold"/>
              </a:rPr>
              <a:t>dataframe using the read_csv method. We then checked the dataset for any null values, and</a:t>
            </a:r>
          </a:p>
          <a:p>
            <a:pPr>
              <a:lnSpc>
                <a:spcPts val="2904"/>
              </a:lnSpc>
            </a:pPr>
            <a:r>
              <a:rPr lang="en-US" sz="2074">
                <a:solidFill>
                  <a:srgbClr val="546873"/>
                </a:solidFill>
                <a:latin typeface="Nunito Bold"/>
              </a:rPr>
              <a:t>dropped the null columns and rows using the dropna method. We also reset the index of the</a:t>
            </a:r>
          </a:p>
          <a:p>
            <a:pPr>
              <a:lnSpc>
                <a:spcPts val="2904"/>
              </a:lnSpc>
            </a:pPr>
            <a:r>
              <a:rPr lang="en-US" sz="2074">
                <a:solidFill>
                  <a:srgbClr val="546873"/>
                </a:solidFill>
                <a:latin typeface="Nunito Bold"/>
              </a:rPr>
              <a:t>dataframe using the reset_index method. Since we would not be using the 'date', 'team_id', and</a:t>
            </a:r>
          </a:p>
          <a:p>
            <a:pPr>
              <a:lnSpc>
                <a:spcPts val="2904"/>
              </a:lnSpc>
            </a:pPr>
            <a:r>
              <a:rPr lang="en-US" sz="2074">
                <a:solidFill>
                  <a:srgbClr val="546873"/>
                </a:solidFill>
                <a:latin typeface="Nunito Bold"/>
              </a:rPr>
              <a:t>'name' columns in the prediction, we dropped them using the drop method.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To gain insights into the data, we printed the description of the features using the describe</a:t>
            </a:r>
          </a:p>
          <a:p>
            <a:pPr>
              <a:lnSpc>
                <a:spcPts val="2904"/>
              </a:lnSpc>
            </a:pPr>
            <a:r>
              <a:rPr lang="en-US" sz="2074">
                <a:solidFill>
                  <a:srgbClr val="546873"/>
                </a:solidFill>
                <a:latin typeface="Nunito Bold"/>
              </a:rPr>
              <a:t>method to get a statistical summary of the data. Overall, the data exploration phase of this</a:t>
            </a:r>
          </a:p>
          <a:p>
            <a:pPr>
              <a:lnSpc>
                <a:spcPts val="2904"/>
              </a:lnSpc>
            </a:pPr>
            <a:r>
              <a:rPr lang="en-US" sz="2074">
                <a:solidFill>
                  <a:srgbClr val="546873"/>
                </a:solidFill>
                <a:latin typeface="Nunito Bold"/>
              </a:rPr>
              <a:t>project involved loading the dataset into a Pandas dataframe, checking for null values,</a:t>
            </a:r>
          </a:p>
          <a:p>
            <a:pPr>
              <a:lnSpc>
                <a:spcPts val="2904"/>
              </a:lnSpc>
              <a:spcBef>
                <a:spcPct val="0"/>
              </a:spcBef>
            </a:pPr>
            <a:r>
              <a:rPr lang="en-US" sz="2074">
                <a:solidFill>
                  <a:srgbClr val="546873"/>
                </a:solidFill>
                <a:latin typeface="Nunito Bold"/>
              </a:rPr>
              <a:t>dropping irrelevant columns, and creating the features and target variables for the model.</a:t>
            </a:r>
          </a:p>
        </p:txBody>
      </p:sp>
      <p:sp>
        <p:nvSpPr>
          <p:cNvPr id="23" name="TextBox 23"/>
          <p:cNvSpPr txBox="1"/>
          <p:nvPr/>
        </p:nvSpPr>
        <p:spPr>
          <a:xfrm>
            <a:off x="461426" y="131157"/>
            <a:ext cx="7326733" cy="684784"/>
          </a:xfrm>
          <a:prstGeom prst="rect">
            <a:avLst/>
          </a:prstGeom>
        </p:spPr>
        <p:txBody>
          <a:bodyPr lIns="0" tIns="0" rIns="0" bIns="0" rtlCol="0" anchor="t">
            <a:spAutoFit/>
          </a:bodyPr>
          <a:lstStyle/>
          <a:p>
            <a:pPr>
              <a:lnSpc>
                <a:spcPts val="5588"/>
              </a:lnSpc>
            </a:pPr>
            <a:r>
              <a:rPr lang="en-US" sz="4400">
                <a:solidFill>
                  <a:srgbClr val="3B4A52"/>
                </a:solidFill>
                <a:latin typeface="Garet ExtraBold"/>
              </a:rPr>
              <a:t>DATA EXPLORATION </a:t>
            </a:r>
          </a:p>
        </p:txBody>
      </p:sp>
      <p:sp>
        <p:nvSpPr>
          <p:cNvPr id="24" name="TextBox 24"/>
          <p:cNvSpPr txBox="1"/>
          <p:nvPr/>
        </p:nvSpPr>
        <p:spPr>
          <a:xfrm>
            <a:off x="7546933"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EDEAE5"/>
                </a:solidFill>
                <a:latin typeface="Nunito Bold"/>
              </a:rPr>
              <a:t>Data cleaning</a:t>
            </a:r>
          </a:p>
        </p:txBody>
      </p:sp>
      <p:sp>
        <p:nvSpPr>
          <p:cNvPr id="25" name="TextBox 25"/>
          <p:cNvSpPr txBox="1"/>
          <p:nvPr/>
        </p:nvSpPr>
        <p:spPr>
          <a:xfrm>
            <a:off x="13006849" y="8769985"/>
            <a:ext cx="6829554" cy="488315"/>
          </a:xfrm>
          <a:prstGeom prst="rect">
            <a:avLst/>
          </a:prstGeom>
        </p:spPr>
        <p:txBody>
          <a:bodyPr lIns="0" tIns="0" rIns="0" bIns="0" rtlCol="0" anchor="t">
            <a:spAutoFit/>
          </a:bodyPr>
          <a:lstStyle/>
          <a:p>
            <a:pPr marL="0" lvl="0" indent="0" algn="l">
              <a:lnSpc>
                <a:spcPts val="4059"/>
              </a:lnSpc>
              <a:spcBef>
                <a:spcPct val="0"/>
              </a:spcBef>
            </a:pPr>
            <a:r>
              <a:rPr lang="en-US" sz="2899">
                <a:solidFill>
                  <a:srgbClr val="EDEAE5"/>
                </a:solidFill>
                <a:latin typeface="Nunito Bold"/>
              </a:rPr>
              <a:t>creating target variables </a:t>
            </a:r>
          </a:p>
        </p:txBody>
      </p:sp>
      <p:sp>
        <p:nvSpPr>
          <p:cNvPr id="26" name="TextBox 26"/>
          <p:cNvSpPr txBox="1"/>
          <p:nvPr/>
        </p:nvSpPr>
        <p:spPr>
          <a:xfrm>
            <a:off x="461426"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546873"/>
                </a:solidFill>
                <a:latin typeface="Nunito"/>
              </a:rPr>
              <a:t>Loading the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515729" y="1363345"/>
            <a:ext cx="15256541" cy="9244498"/>
            <a:chOff x="0" y="0"/>
            <a:chExt cx="20342055" cy="12325998"/>
          </a:xfrm>
        </p:grpSpPr>
        <p:pic>
          <p:nvPicPr>
            <p:cNvPr id="3" name="Picture 3"/>
            <p:cNvPicPr>
              <a:picLocks noChangeAspect="1"/>
            </p:cNvPicPr>
            <p:nvPr/>
          </p:nvPicPr>
          <p:blipFill>
            <a:blip r:embed="rId2"/>
            <a:srcRect t="2501" b="2501"/>
            <a:stretch>
              <a:fillRect/>
            </a:stretch>
          </p:blipFill>
          <p:spPr>
            <a:xfrm>
              <a:off x="0" y="0"/>
              <a:ext cx="20342055" cy="12325998"/>
            </a:xfrm>
            <a:prstGeom prst="rect">
              <a:avLst/>
            </a:prstGeom>
          </p:spPr>
        </p:pic>
      </p:grpSp>
      <p:sp>
        <p:nvSpPr>
          <p:cNvPr id="4" name="TextBox 4"/>
          <p:cNvSpPr txBox="1"/>
          <p:nvPr/>
        </p:nvSpPr>
        <p:spPr>
          <a:xfrm>
            <a:off x="1515729" y="617855"/>
            <a:ext cx="5184262" cy="74549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EDR DIAGRAM</a:t>
            </a:r>
          </a:p>
        </p:txBody>
      </p:sp>
      <p:grpSp>
        <p:nvGrpSpPr>
          <p:cNvPr id="5" name="Group 5"/>
          <p:cNvGrpSpPr/>
          <p:nvPr/>
        </p:nvGrpSpPr>
        <p:grpSpPr>
          <a:xfrm rot="5400000">
            <a:off x="8615876" y="-9144000"/>
            <a:ext cx="1056247" cy="18288000"/>
            <a:chOff x="0" y="0"/>
            <a:chExt cx="278189" cy="4816593"/>
          </a:xfrm>
        </p:grpSpPr>
        <p:sp>
          <p:nvSpPr>
            <p:cNvPr id="6" name="Freeform 6"/>
            <p:cNvSpPr/>
            <p:nvPr/>
          </p:nvSpPr>
          <p:spPr>
            <a:xfrm>
              <a:off x="0" y="0"/>
              <a:ext cx="278189" cy="4816592"/>
            </a:xfrm>
            <a:custGeom>
              <a:avLst/>
              <a:gdLst/>
              <a:ahLst/>
              <a:cxnLst/>
              <a:rect l="l" t="t" r="r" b="b"/>
              <a:pathLst>
                <a:path w="278189" h="4816592">
                  <a:moveTo>
                    <a:pt x="0" y="0"/>
                  </a:moveTo>
                  <a:lnTo>
                    <a:pt x="278189" y="0"/>
                  </a:lnTo>
                  <a:lnTo>
                    <a:pt x="278189" y="4816592"/>
                  </a:lnTo>
                  <a:lnTo>
                    <a:pt x="0" y="4816592"/>
                  </a:lnTo>
                  <a:close/>
                </a:path>
              </a:pathLst>
            </a:custGeom>
            <a:solidFill>
              <a:srgbClr val="91A8B4">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257436" y="-334667"/>
            <a:ext cx="10907806" cy="11337231"/>
            <a:chOff x="0" y="0"/>
            <a:chExt cx="2872838" cy="2985937"/>
          </a:xfrm>
        </p:grpSpPr>
        <p:sp>
          <p:nvSpPr>
            <p:cNvPr id="3" name="Freeform 3"/>
            <p:cNvSpPr/>
            <p:nvPr/>
          </p:nvSpPr>
          <p:spPr>
            <a:xfrm>
              <a:off x="0" y="0"/>
              <a:ext cx="2872838" cy="2985937"/>
            </a:xfrm>
            <a:custGeom>
              <a:avLst/>
              <a:gdLst/>
              <a:ahLst/>
              <a:cxnLst/>
              <a:rect l="l" t="t" r="r" b="b"/>
              <a:pathLst>
                <a:path w="2872838" h="2985937">
                  <a:moveTo>
                    <a:pt x="0" y="0"/>
                  </a:moveTo>
                  <a:lnTo>
                    <a:pt x="2872838" y="0"/>
                  </a:lnTo>
                  <a:lnTo>
                    <a:pt x="2872838" y="2985937"/>
                  </a:lnTo>
                  <a:lnTo>
                    <a:pt x="0" y="2985937"/>
                  </a:lnTo>
                  <a:close/>
                </a:path>
              </a:pathLst>
            </a:custGeom>
            <a:solidFill>
              <a:srgbClr val="EDEAE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28700" y="383930"/>
            <a:ext cx="2264705" cy="3210437"/>
            <a:chOff x="0" y="0"/>
            <a:chExt cx="3019607" cy="4280582"/>
          </a:xfrm>
        </p:grpSpPr>
        <p:pic>
          <p:nvPicPr>
            <p:cNvPr id="6" name="Picture 6"/>
            <p:cNvPicPr>
              <a:picLocks noChangeAspect="1"/>
            </p:cNvPicPr>
            <p:nvPr/>
          </p:nvPicPr>
          <p:blipFill>
            <a:blip r:embed="rId2"/>
            <a:srcRect l="22732" r="22732" b="22690"/>
            <a:stretch>
              <a:fillRect/>
            </a:stretch>
          </p:blipFill>
          <p:spPr>
            <a:xfrm>
              <a:off x="0" y="0"/>
              <a:ext cx="3019607" cy="4280582"/>
            </a:xfrm>
            <a:prstGeom prst="rect">
              <a:avLst/>
            </a:prstGeom>
          </p:spPr>
        </p:pic>
      </p:grpSp>
      <p:pic>
        <p:nvPicPr>
          <p:cNvPr id="7" name="Picture 7"/>
          <p:cNvPicPr>
            <a:picLocks noChangeAspect="1"/>
          </p:cNvPicPr>
          <p:nvPr/>
        </p:nvPicPr>
        <p:blipFill>
          <a:blip r:embed="rId3"/>
          <a:srcRect l="2975" r="2975"/>
          <a:stretch>
            <a:fillRect/>
          </a:stretch>
        </p:blipFill>
        <p:spPr>
          <a:xfrm>
            <a:off x="342702" y="3295240"/>
            <a:ext cx="9707528" cy="6451157"/>
          </a:xfrm>
          <a:prstGeom prst="rect">
            <a:avLst/>
          </a:prstGeom>
        </p:spPr>
      </p:pic>
      <p:sp>
        <p:nvSpPr>
          <p:cNvPr id="8" name="TextBox 8"/>
          <p:cNvSpPr txBox="1"/>
          <p:nvPr/>
        </p:nvSpPr>
        <p:spPr>
          <a:xfrm>
            <a:off x="3317298" y="587807"/>
            <a:ext cx="5826702" cy="2707432"/>
          </a:xfrm>
          <a:prstGeom prst="rect">
            <a:avLst/>
          </a:prstGeom>
        </p:spPr>
        <p:txBody>
          <a:bodyPr lIns="0" tIns="0" rIns="0" bIns="0" rtlCol="0" anchor="t">
            <a:spAutoFit/>
          </a:bodyPr>
          <a:lstStyle/>
          <a:p>
            <a:pPr algn="r">
              <a:lnSpc>
                <a:spcPts val="7221"/>
              </a:lnSpc>
            </a:pPr>
            <a:r>
              <a:rPr lang="en-US" sz="5158">
                <a:solidFill>
                  <a:srgbClr val="3B4A52"/>
                </a:solidFill>
                <a:latin typeface="Garet ExtraBold"/>
              </a:rPr>
              <a:t>PROJECT </a:t>
            </a:r>
          </a:p>
          <a:p>
            <a:pPr algn="r">
              <a:lnSpc>
                <a:spcPts val="7221"/>
              </a:lnSpc>
              <a:spcBef>
                <a:spcPct val="0"/>
              </a:spcBef>
            </a:pPr>
            <a:r>
              <a:rPr lang="en-US" sz="5158">
                <a:solidFill>
                  <a:srgbClr val="3B4A52"/>
                </a:solidFill>
                <a:latin typeface="Garet ExtraBold"/>
              </a:rPr>
              <a:t>ANALYSIS PHASE </a:t>
            </a:r>
          </a:p>
        </p:txBody>
      </p:sp>
      <p:sp>
        <p:nvSpPr>
          <p:cNvPr id="9" name="TextBox 9"/>
          <p:cNvSpPr txBox="1"/>
          <p:nvPr/>
        </p:nvSpPr>
        <p:spPr>
          <a:xfrm>
            <a:off x="10678944" y="1458288"/>
            <a:ext cx="7640107" cy="7800012"/>
          </a:xfrm>
          <a:prstGeom prst="rect">
            <a:avLst/>
          </a:prstGeom>
        </p:spPr>
        <p:txBody>
          <a:bodyPr lIns="0" tIns="0" rIns="0" bIns="0" rtlCol="0" anchor="t">
            <a:spAutoFit/>
          </a:bodyPr>
          <a:lstStyle/>
          <a:p>
            <a:pPr marL="493586" lvl="1" indent="-246793">
              <a:lnSpc>
                <a:spcPts val="3863"/>
              </a:lnSpc>
              <a:buFont typeface="Arial"/>
              <a:buChar char="•"/>
            </a:pPr>
            <a:r>
              <a:rPr lang="en-US" sz="2286" spc="137">
                <a:solidFill>
                  <a:srgbClr val="3B4A52"/>
                </a:solidFill>
                <a:latin typeface="Open Sauce Light"/>
              </a:rPr>
              <a:t>Cleaned data by dropping null columns and rows, removing irrelevant columns, and converting possession to seconds</a:t>
            </a:r>
          </a:p>
          <a:p>
            <a:pPr marL="493586" lvl="1" indent="-246793">
              <a:lnSpc>
                <a:spcPts val="3863"/>
              </a:lnSpc>
              <a:buFont typeface="Arial"/>
              <a:buChar char="•"/>
            </a:pPr>
            <a:r>
              <a:rPr lang="en-US" sz="2286" spc="137">
                <a:solidFill>
                  <a:srgbClr val="3B4A52"/>
                </a:solidFill>
                <a:latin typeface="Open Sauce Light"/>
              </a:rPr>
              <a:t>Split data into training and testing datasets (80% for training)</a:t>
            </a:r>
          </a:p>
          <a:p>
            <a:pPr marL="493586" lvl="1" indent="-246793">
              <a:lnSpc>
                <a:spcPts val="3863"/>
              </a:lnSpc>
              <a:buFont typeface="Arial"/>
              <a:buChar char="•"/>
            </a:pPr>
            <a:r>
              <a:rPr lang="en-US" sz="2286" spc="137">
                <a:solidFill>
                  <a:srgbClr val="3B4A52"/>
                </a:solidFill>
                <a:latin typeface="Open Sauce Light"/>
              </a:rPr>
              <a:t>Normalized features using StandardScaler</a:t>
            </a:r>
          </a:p>
          <a:p>
            <a:pPr marL="493586" lvl="1" indent="-246793">
              <a:lnSpc>
                <a:spcPts val="3863"/>
              </a:lnSpc>
              <a:buFont typeface="Arial"/>
              <a:buChar char="•"/>
            </a:pPr>
            <a:r>
              <a:rPr lang="en-US" sz="2286" spc="137">
                <a:solidFill>
                  <a:srgbClr val="3B4A52"/>
                </a:solidFill>
                <a:latin typeface="Open Sauce Light"/>
              </a:rPr>
              <a:t>Fitted a decision tree classifier model and evaluated performance using confusion matrix, accuracy score, and classification report</a:t>
            </a:r>
          </a:p>
          <a:p>
            <a:pPr marL="493586" lvl="1" indent="-246793">
              <a:lnSpc>
                <a:spcPts val="3863"/>
              </a:lnSpc>
              <a:buFont typeface="Arial"/>
              <a:buChar char="•"/>
            </a:pPr>
            <a:r>
              <a:rPr lang="en-US" sz="2286" spc="137">
                <a:solidFill>
                  <a:srgbClr val="3B4A52"/>
                </a:solidFill>
                <a:latin typeface="Open Sauce Light"/>
              </a:rPr>
              <a:t>Achieved 72.98% accuracy score with room for improvement</a:t>
            </a:r>
          </a:p>
          <a:p>
            <a:pPr marL="493586" lvl="1" indent="-246793">
              <a:lnSpc>
                <a:spcPts val="3863"/>
              </a:lnSpc>
              <a:buFont typeface="Arial"/>
              <a:buChar char="•"/>
            </a:pPr>
            <a:r>
              <a:rPr lang="en-US" sz="2286" spc="137">
                <a:solidFill>
                  <a:srgbClr val="3B4A52"/>
                </a:solidFill>
                <a:latin typeface="Open Sauce Light"/>
              </a:rPr>
              <a:t>Implemented regression model to enhance accuracy to roughly 81.37%</a:t>
            </a:r>
          </a:p>
          <a:p>
            <a:pPr marL="493586" lvl="1" indent="-246793">
              <a:lnSpc>
                <a:spcPts val="3863"/>
              </a:lnSpc>
              <a:buFont typeface="Arial"/>
              <a:buChar char="•"/>
            </a:pPr>
            <a:r>
              <a:rPr lang="en-US" sz="2286" spc="137">
                <a:solidFill>
                  <a:srgbClr val="3B4A52"/>
                </a:solidFill>
                <a:latin typeface="Open Sauce Light"/>
              </a:rPr>
              <a:t>The model has shown promising results in predicting the winner of NFL games.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2138626" y="4780433"/>
            <a:ext cx="2010476" cy="2010476"/>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138762" y="4780433"/>
            <a:ext cx="2010476" cy="201047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8" name="Group 8"/>
          <p:cNvGrpSpPr/>
          <p:nvPr/>
        </p:nvGrpSpPr>
        <p:grpSpPr>
          <a:xfrm>
            <a:off x="14138898" y="4780433"/>
            <a:ext cx="2010476" cy="201047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1" name="AutoShape 11"/>
          <p:cNvSpPr/>
          <p:nvPr/>
        </p:nvSpPr>
        <p:spPr>
          <a:xfrm>
            <a:off x="-638022" y="309563"/>
            <a:ext cx="19566441" cy="0"/>
          </a:xfrm>
          <a:prstGeom prst="line">
            <a:avLst/>
          </a:prstGeom>
          <a:ln w="38100" cap="flat">
            <a:solidFill>
              <a:srgbClr val="BCCBCE"/>
            </a:solidFill>
            <a:prstDash val="solid"/>
            <a:headEnd type="none" w="sm" len="sm"/>
            <a:tailEnd type="none" w="sm" len="sm"/>
          </a:ln>
        </p:spPr>
      </p:sp>
      <p:sp>
        <p:nvSpPr>
          <p:cNvPr id="12" name="AutoShape 12"/>
          <p:cNvSpPr/>
          <p:nvPr/>
        </p:nvSpPr>
        <p:spPr>
          <a:xfrm rot="-5400000">
            <a:off x="4362519" y="6731553"/>
            <a:ext cx="3562825" cy="0"/>
          </a:xfrm>
          <a:prstGeom prst="line">
            <a:avLst/>
          </a:prstGeom>
          <a:ln w="47625" cap="rnd">
            <a:solidFill>
              <a:srgbClr val="BCCBCE"/>
            </a:solidFill>
            <a:prstDash val="solid"/>
            <a:headEnd type="none" w="sm" len="sm"/>
            <a:tailEnd type="none" w="sm" len="sm"/>
          </a:ln>
        </p:spPr>
      </p:sp>
      <p:sp>
        <p:nvSpPr>
          <p:cNvPr id="13" name="AutoShape 13"/>
          <p:cNvSpPr/>
          <p:nvPr/>
        </p:nvSpPr>
        <p:spPr>
          <a:xfrm rot="-5400000">
            <a:off x="10362655" y="6731553"/>
            <a:ext cx="3562825" cy="0"/>
          </a:xfrm>
          <a:prstGeom prst="line">
            <a:avLst/>
          </a:prstGeom>
          <a:ln w="47625" cap="rnd">
            <a:solidFill>
              <a:srgbClr val="BCCBCE"/>
            </a:solidFill>
            <a:prstDash val="solid"/>
            <a:headEnd type="none" w="sm" len="sm"/>
            <a:tailEnd type="none" w="sm" len="sm"/>
          </a:ln>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567" y="5353464"/>
            <a:ext cx="903139" cy="838790"/>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97291" y="5211843"/>
            <a:ext cx="1072531" cy="107387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57127" y="5353464"/>
            <a:ext cx="881777" cy="838790"/>
          </a:xfrm>
          <a:prstGeom prst="rect">
            <a:avLst/>
          </a:prstGeom>
        </p:spPr>
      </p:pic>
      <p:sp>
        <p:nvSpPr>
          <p:cNvPr id="17" name="TextBox 17"/>
          <p:cNvSpPr txBox="1"/>
          <p:nvPr/>
        </p:nvSpPr>
        <p:spPr>
          <a:xfrm>
            <a:off x="1538609" y="1292206"/>
            <a:ext cx="6002532" cy="563880"/>
          </a:xfrm>
          <a:prstGeom prst="rect">
            <a:avLst/>
          </a:prstGeom>
        </p:spPr>
        <p:txBody>
          <a:bodyPr lIns="0" tIns="0" rIns="0" bIns="0" rtlCol="0" anchor="t">
            <a:spAutoFit/>
          </a:bodyPr>
          <a:lstStyle/>
          <a:p>
            <a:pPr>
              <a:lnSpc>
                <a:spcPts val="4620"/>
              </a:lnSpc>
              <a:spcBef>
                <a:spcPct val="0"/>
              </a:spcBef>
            </a:pPr>
            <a:r>
              <a:rPr lang="en-US" sz="3300">
                <a:solidFill>
                  <a:srgbClr val="3B4A52"/>
                </a:solidFill>
                <a:latin typeface="Garet ExtraBold"/>
              </a:rPr>
              <a:t>MODEL DISCUSSION</a:t>
            </a:r>
          </a:p>
        </p:txBody>
      </p:sp>
      <p:sp>
        <p:nvSpPr>
          <p:cNvPr id="18" name="TextBox 18"/>
          <p:cNvSpPr txBox="1"/>
          <p:nvPr/>
        </p:nvSpPr>
        <p:spPr>
          <a:xfrm>
            <a:off x="1539807"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Resources</a:t>
            </a:r>
          </a:p>
        </p:txBody>
      </p:sp>
      <p:sp>
        <p:nvSpPr>
          <p:cNvPr id="19" name="TextBox 19"/>
          <p:cNvSpPr txBox="1"/>
          <p:nvPr/>
        </p:nvSpPr>
        <p:spPr>
          <a:xfrm>
            <a:off x="7254193" y="7095709"/>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Technology</a:t>
            </a:r>
          </a:p>
        </p:txBody>
      </p:sp>
      <p:sp>
        <p:nvSpPr>
          <p:cNvPr id="20" name="TextBox 20"/>
          <p:cNvSpPr txBox="1"/>
          <p:nvPr/>
        </p:nvSpPr>
        <p:spPr>
          <a:xfrm>
            <a:off x="13540080"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Service</a:t>
            </a:r>
          </a:p>
        </p:txBody>
      </p:sp>
      <p:sp>
        <p:nvSpPr>
          <p:cNvPr id="21" name="TextBox 21"/>
          <p:cNvSpPr txBox="1"/>
          <p:nvPr/>
        </p:nvSpPr>
        <p:spPr>
          <a:xfrm>
            <a:off x="2757127" y="2202796"/>
            <a:ext cx="6388071" cy="351028"/>
          </a:xfrm>
          <a:prstGeom prst="rect">
            <a:avLst/>
          </a:prstGeom>
        </p:spPr>
        <p:txBody>
          <a:bodyPr lIns="0" tIns="0" rIns="0" bIns="0" rtlCol="0" anchor="t">
            <a:spAutoFit/>
          </a:bodyPr>
          <a:lstStyle/>
          <a:p>
            <a:pPr>
              <a:lnSpc>
                <a:spcPts val="2920"/>
              </a:lnSpc>
            </a:pPr>
            <a:r>
              <a:rPr lang="en-US" sz="2299" spc="137">
                <a:solidFill>
                  <a:srgbClr val="3B4A52"/>
                </a:solidFill>
                <a:latin typeface="Nunito Bold"/>
              </a:rPr>
              <a:t>The Ability to Predict The winner </a:t>
            </a:r>
          </a:p>
        </p:txBody>
      </p:sp>
      <p:sp>
        <p:nvSpPr>
          <p:cNvPr id="22" name="TextBox 22"/>
          <p:cNvSpPr txBox="1"/>
          <p:nvPr/>
        </p:nvSpPr>
        <p:spPr>
          <a:xfrm>
            <a:off x="968307"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DATA</a:t>
            </a:r>
          </a:p>
        </p:txBody>
      </p:sp>
      <p:sp>
        <p:nvSpPr>
          <p:cNvPr id="23" name="TextBox 23"/>
          <p:cNvSpPr txBox="1"/>
          <p:nvPr/>
        </p:nvSpPr>
        <p:spPr>
          <a:xfrm>
            <a:off x="6969641"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Machine Learning </a:t>
            </a:r>
          </a:p>
        </p:txBody>
      </p:sp>
      <p:sp>
        <p:nvSpPr>
          <p:cNvPr id="24" name="TextBox 24"/>
          <p:cNvSpPr txBox="1"/>
          <p:nvPr/>
        </p:nvSpPr>
        <p:spPr>
          <a:xfrm>
            <a:off x="12968580"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Predict Game Winner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grpSp>
        <p:nvGrpSpPr>
          <p:cNvPr id="2" name="Group 2"/>
          <p:cNvGrpSpPr/>
          <p:nvPr/>
        </p:nvGrpSpPr>
        <p:grpSpPr>
          <a:xfrm>
            <a:off x="15443308" y="-969726"/>
            <a:ext cx="3631984" cy="363198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9296400"/>
            <a:ext cx="2516197" cy="251619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86740" y="2284275"/>
            <a:ext cx="8657260" cy="6384269"/>
            <a:chOff x="0" y="0"/>
            <a:chExt cx="2280102" cy="1681454"/>
          </a:xfrm>
        </p:grpSpPr>
        <p:sp>
          <p:nvSpPr>
            <p:cNvPr id="9" name="Freeform 9"/>
            <p:cNvSpPr/>
            <p:nvPr/>
          </p:nvSpPr>
          <p:spPr>
            <a:xfrm>
              <a:off x="0" y="0"/>
              <a:ext cx="2280102" cy="1681454"/>
            </a:xfrm>
            <a:custGeom>
              <a:avLst/>
              <a:gdLst/>
              <a:ahLst/>
              <a:cxnLst/>
              <a:rect l="l" t="t" r="r" b="b"/>
              <a:pathLst>
                <a:path w="2280102" h="1681454">
                  <a:moveTo>
                    <a:pt x="0" y="0"/>
                  </a:moveTo>
                  <a:lnTo>
                    <a:pt x="2280102" y="0"/>
                  </a:lnTo>
                  <a:lnTo>
                    <a:pt x="2280102" y="1681454"/>
                  </a:lnTo>
                  <a:lnTo>
                    <a:pt x="0" y="1681454"/>
                  </a:lnTo>
                  <a:close/>
                </a:path>
              </a:pathLst>
            </a:custGeom>
            <a:solidFill>
              <a:srgbClr val="000000">
                <a:alpha val="0"/>
              </a:srgbClr>
            </a:solidFill>
            <a:ln w="38100">
              <a:solidFill>
                <a:srgbClr val="E1E0D6"/>
              </a:solidFill>
            </a:ln>
          </p:spPr>
        </p:sp>
        <p:sp>
          <p:nvSpPr>
            <p:cNvPr id="10" name="TextBox 10"/>
            <p:cNvSpPr txBox="1"/>
            <p:nvPr/>
          </p:nvSpPr>
          <p:spPr>
            <a:xfrm>
              <a:off x="27211" y="351664"/>
              <a:ext cx="812800" cy="879475"/>
            </a:xfrm>
            <a:prstGeom prst="rect">
              <a:avLst/>
            </a:prstGeom>
          </p:spPr>
          <p:txBody>
            <a:bodyPr lIns="50800" tIns="50800" rIns="50800" bIns="50800" rtlCol="0" anchor="ctr"/>
            <a:lstStyle/>
            <a:p>
              <a:pPr marL="626104" lvl="1" indent="-313052">
                <a:lnSpc>
                  <a:spcPts val="4059"/>
                </a:lnSpc>
                <a:buFont typeface="Arial"/>
                <a:buChar char="•"/>
              </a:pPr>
              <a:r>
                <a:rPr lang="en-US" sz="1200" dirty="0">
                  <a:solidFill>
                    <a:srgbClr val="000000"/>
                  </a:solidFill>
                  <a:latin typeface="Arimo"/>
                </a:rPr>
                <a:t>Decision Tree Classifier:</a:t>
              </a:r>
            </a:p>
            <a:p>
              <a:pPr marL="1252208" lvl="2" indent="-417403">
                <a:lnSpc>
                  <a:spcPts val="4059"/>
                </a:lnSpc>
                <a:buFont typeface="Arial"/>
                <a:buChar char="⚬"/>
              </a:pPr>
              <a:r>
                <a:rPr lang="en-US" sz="1200" dirty="0">
                  <a:solidFill>
                    <a:srgbClr val="000000"/>
                  </a:solidFill>
                  <a:latin typeface="Arimo"/>
                </a:rPr>
                <a:t>A type of supervised learning algorithm that can be used for both classification and regression tasks.</a:t>
              </a:r>
            </a:p>
            <a:p>
              <a:pPr marL="1252208" lvl="2" indent="-417403">
                <a:lnSpc>
                  <a:spcPts val="4059"/>
                </a:lnSpc>
                <a:buFont typeface="Arial"/>
                <a:buChar char="⚬"/>
              </a:pPr>
              <a:r>
                <a:rPr lang="en-US" sz="1200" dirty="0">
                  <a:solidFill>
                    <a:srgbClr val="000000"/>
                  </a:solidFill>
                  <a:latin typeface="Arimo"/>
                </a:rPr>
                <a:t>It builds a model in the form of a tree with nodes and branches based on the training data, where each node represents a feature and each branch represents a decision or outcome.</a:t>
              </a:r>
            </a:p>
            <a:p>
              <a:pPr>
                <a:lnSpc>
                  <a:spcPts val="4059"/>
                </a:lnSpc>
              </a:pPr>
              <a:endParaRPr lang="en-US" sz="2899" dirty="0">
                <a:solidFill>
                  <a:srgbClr val="000000"/>
                </a:solidFill>
                <a:latin typeface="Arimo"/>
              </a:endParaRPr>
            </a:p>
          </p:txBody>
        </p:sp>
      </p:grpSp>
      <p:grpSp>
        <p:nvGrpSpPr>
          <p:cNvPr id="11" name="Group 11"/>
          <p:cNvGrpSpPr/>
          <p:nvPr/>
        </p:nvGrpSpPr>
        <p:grpSpPr>
          <a:xfrm>
            <a:off x="9364457" y="2662258"/>
            <a:ext cx="8657260" cy="6241067"/>
            <a:chOff x="0" y="0"/>
            <a:chExt cx="2280102" cy="1643738"/>
          </a:xfrm>
        </p:grpSpPr>
        <p:sp>
          <p:nvSpPr>
            <p:cNvPr id="12" name="Freeform 12"/>
            <p:cNvSpPr/>
            <p:nvPr/>
          </p:nvSpPr>
          <p:spPr>
            <a:xfrm>
              <a:off x="0" y="0"/>
              <a:ext cx="2280102" cy="1643738"/>
            </a:xfrm>
            <a:custGeom>
              <a:avLst/>
              <a:gdLst/>
              <a:ahLst/>
              <a:cxnLst/>
              <a:rect l="l" t="t" r="r" b="b"/>
              <a:pathLst>
                <a:path w="2280102" h="1643738">
                  <a:moveTo>
                    <a:pt x="0" y="0"/>
                  </a:moveTo>
                  <a:lnTo>
                    <a:pt x="2280102" y="0"/>
                  </a:lnTo>
                  <a:lnTo>
                    <a:pt x="2280102" y="1643738"/>
                  </a:lnTo>
                  <a:lnTo>
                    <a:pt x="0" y="1643738"/>
                  </a:lnTo>
                  <a:close/>
                </a:path>
              </a:pathLst>
            </a:custGeom>
            <a:solidFill>
              <a:srgbClr val="000000">
                <a:alpha val="0"/>
              </a:srgbClr>
            </a:solidFill>
            <a:ln w="38100">
              <a:solidFill>
                <a:srgbClr val="DDDDDD"/>
              </a:solidFill>
            </a:ln>
          </p:spPr>
        </p:sp>
        <p:sp>
          <p:nvSpPr>
            <p:cNvPr id="13" name="TextBox 13"/>
            <p:cNvSpPr txBox="1"/>
            <p:nvPr/>
          </p:nvSpPr>
          <p:spPr>
            <a:xfrm>
              <a:off x="257312" y="412666"/>
              <a:ext cx="812800" cy="879475"/>
            </a:xfrm>
            <a:prstGeom prst="rect">
              <a:avLst/>
            </a:prstGeom>
          </p:spPr>
          <p:txBody>
            <a:bodyPr lIns="50800" tIns="50800" rIns="50800" bIns="50800" rtlCol="0" anchor="ctr"/>
            <a:lstStyle/>
            <a:p>
              <a:pPr marL="626104" lvl="1" indent="-313052">
                <a:lnSpc>
                  <a:spcPts val="4059"/>
                </a:lnSpc>
                <a:buFont typeface="Arial"/>
                <a:buChar char="•"/>
              </a:pPr>
              <a:r>
                <a:rPr lang="en-US" sz="1400" dirty="0">
                  <a:solidFill>
                    <a:srgbClr val="000000"/>
                  </a:solidFill>
                  <a:latin typeface="Arimo"/>
                </a:rPr>
                <a:t>Logistic Regression:</a:t>
              </a:r>
            </a:p>
            <a:p>
              <a:pPr marL="1252208" lvl="2" indent="-417403">
                <a:lnSpc>
                  <a:spcPts val="4059"/>
                </a:lnSpc>
                <a:buFont typeface="Arial"/>
                <a:buChar char="⚬"/>
              </a:pPr>
              <a:r>
                <a:rPr lang="en-US" sz="1400" dirty="0">
                  <a:solidFill>
                    <a:srgbClr val="000000"/>
                  </a:solidFill>
                  <a:latin typeface="Arimo"/>
                </a:rPr>
                <a:t>A statistical model that is commonly used for classification tasks.</a:t>
              </a:r>
            </a:p>
            <a:p>
              <a:pPr marL="1252208" lvl="2" indent="-417403">
                <a:lnSpc>
                  <a:spcPts val="4059"/>
                </a:lnSpc>
                <a:buFont typeface="Arial"/>
                <a:buChar char="⚬"/>
              </a:pPr>
              <a:r>
                <a:rPr lang="en-US" sz="1400" dirty="0">
                  <a:solidFill>
                    <a:srgbClr val="000000"/>
                  </a:solidFill>
                  <a:latin typeface="Arimo"/>
                </a:rPr>
                <a:t>It works by modeling the probability of an event occurring, given a set of features, and classifies the event as either 0 or 1 based on a threshold probability.</a:t>
              </a: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p:txBody>
        </p:sp>
      </p:grpSp>
      <p:pic>
        <p:nvPicPr>
          <p:cNvPr id="14" name="Picture 14"/>
          <p:cNvPicPr>
            <a:picLocks noChangeAspect="1"/>
          </p:cNvPicPr>
          <p:nvPr/>
        </p:nvPicPr>
        <p:blipFill>
          <a:blip r:embed="rId2"/>
          <a:srcRect/>
          <a:stretch>
            <a:fillRect/>
          </a:stretch>
        </p:blipFill>
        <p:spPr>
          <a:xfrm>
            <a:off x="6416644" y="6598678"/>
            <a:ext cx="4609296" cy="4609296"/>
          </a:xfrm>
          <a:prstGeom prst="rect">
            <a:avLst/>
          </a:prstGeom>
        </p:spPr>
      </p:pic>
      <p:sp>
        <p:nvSpPr>
          <p:cNvPr id="15" name="TextBox 15"/>
          <p:cNvSpPr txBox="1"/>
          <p:nvPr/>
        </p:nvSpPr>
        <p:spPr>
          <a:xfrm>
            <a:off x="4328630" y="675343"/>
            <a:ext cx="10071653" cy="981075"/>
          </a:xfrm>
          <a:prstGeom prst="rect">
            <a:avLst/>
          </a:prstGeom>
        </p:spPr>
        <p:txBody>
          <a:bodyPr lIns="0" tIns="0" rIns="0" bIns="0" rtlCol="0" anchor="t">
            <a:spAutoFit/>
          </a:bodyPr>
          <a:lstStyle/>
          <a:p>
            <a:pPr algn="ctr">
              <a:lnSpc>
                <a:spcPts val="7679"/>
              </a:lnSpc>
            </a:pPr>
            <a:r>
              <a:rPr lang="en-US" sz="6399" dirty="0">
                <a:solidFill>
                  <a:srgbClr val="271905"/>
                </a:solidFill>
                <a:latin typeface="Alice"/>
              </a:rPr>
              <a:t>MODEL DISCUSSION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2377593" y="9248775"/>
            <a:ext cx="8671708" cy="9525"/>
          </a:xfrm>
          <a:prstGeom prst="rect">
            <a:avLst/>
          </a:prstGeom>
          <a:solidFill>
            <a:srgbClr val="5D5D5D"/>
          </a:solidFill>
        </p:spPr>
      </p:sp>
      <p:pic>
        <p:nvPicPr>
          <p:cNvPr id="3" name="Picture 3"/>
          <p:cNvPicPr>
            <a:picLocks noChangeAspect="1"/>
          </p:cNvPicPr>
          <p:nvPr/>
        </p:nvPicPr>
        <p:blipFill>
          <a:blip r:embed="rId2"/>
          <a:srcRect l="2228" t="6550" r="4716"/>
          <a:stretch>
            <a:fillRect/>
          </a:stretch>
        </p:blipFill>
        <p:spPr>
          <a:xfrm>
            <a:off x="480230" y="1690161"/>
            <a:ext cx="6371412" cy="4539833"/>
          </a:xfrm>
          <a:prstGeom prst="rect">
            <a:avLst/>
          </a:prstGeom>
        </p:spPr>
      </p:pic>
      <p:pic>
        <p:nvPicPr>
          <p:cNvPr id="4" name="Picture 4"/>
          <p:cNvPicPr>
            <a:picLocks noChangeAspect="1"/>
          </p:cNvPicPr>
          <p:nvPr/>
        </p:nvPicPr>
        <p:blipFill>
          <a:blip r:embed="rId3"/>
          <a:srcRect t="385" r="3919" b="385"/>
          <a:stretch>
            <a:fillRect/>
          </a:stretch>
        </p:blipFill>
        <p:spPr>
          <a:xfrm>
            <a:off x="10128515" y="1847819"/>
            <a:ext cx="7861826" cy="4382175"/>
          </a:xfrm>
          <a:prstGeom prst="rect">
            <a:avLst/>
          </a:prstGeom>
        </p:spPr>
      </p:pic>
      <p:pic>
        <p:nvPicPr>
          <p:cNvPr id="5" name="Picture 5"/>
          <p:cNvPicPr>
            <a:picLocks noChangeAspect="1"/>
          </p:cNvPicPr>
          <p:nvPr/>
        </p:nvPicPr>
        <p:blipFill>
          <a:blip r:embed="rId4"/>
          <a:srcRect l="9781" r="9781"/>
          <a:stretch>
            <a:fillRect/>
          </a:stretch>
        </p:blipFill>
        <p:spPr>
          <a:xfrm>
            <a:off x="6569290" y="1480195"/>
            <a:ext cx="4163519" cy="5117421"/>
          </a:xfrm>
          <a:prstGeom prst="rect">
            <a:avLst/>
          </a:prstGeom>
        </p:spPr>
      </p:pic>
      <p:sp>
        <p:nvSpPr>
          <p:cNvPr id="6" name="TextBox 6"/>
          <p:cNvSpPr txBox="1"/>
          <p:nvPr/>
        </p:nvSpPr>
        <p:spPr>
          <a:xfrm>
            <a:off x="2377593" y="1800194"/>
            <a:ext cx="3459322" cy="340677"/>
          </a:xfrm>
          <a:prstGeom prst="rect">
            <a:avLst/>
          </a:prstGeom>
        </p:spPr>
        <p:txBody>
          <a:bodyPr lIns="0" tIns="0" rIns="0" bIns="0" rtlCol="0" anchor="t">
            <a:spAutoFit/>
          </a:bodyPr>
          <a:lstStyle/>
          <a:p>
            <a:pPr>
              <a:lnSpc>
                <a:spcPts val="2747"/>
              </a:lnSpc>
            </a:pPr>
            <a:endParaRPr/>
          </a:p>
        </p:txBody>
      </p:sp>
      <p:sp>
        <p:nvSpPr>
          <p:cNvPr id="7" name="TextBox 7"/>
          <p:cNvSpPr txBox="1"/>
          <p:nvPr/>
        </p:nvSpPr>
        <p:spPr>
          <a:xfrm>
            <a:off x="2377593" y="952500"/>
            <a:ext cx="3459322"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Decision Tree</a:t>
            </a:r>
          </a:p>
        </p:txBody>
      </p:sp>
      <p:sp>
        <p:nvSpPr>
          <p:cNvPr id="8" name="TextBox 8"/>
          <p:cNvSpPr txBox="1"/>
          <p:nvPr/>
        </p:nvSpPr>
        <p:spPr>
          <a:xfrm>
            <a:off x="10732809" y="952500"/>
            <a:ext cx="5569996"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Logistical Regression</a:t>
            </a:r>
          </a:p>
        </p:txBody>
      </p:sp>
      <p:sp>
        <p:nvSpPr>
          <p:cNvPr id="9" name="TextBox 9"/>
          <p:cNvSpPr txBox="1"/>
          <p:nvPr/>
        </p:nvSpPr>
        <p:spPr>
          <a:xfrm>
            <a:off x="1028700" y="7543898"/>
            <a:ext cx="8500949" cy="938371"/>
          </a:xfrm>
          <a:prstGeom prst="rect">
            <a:avLst/>
          </a:prstGeom>
        </p:spPr>
        <p:txBody>
          <a:bodyPr lIns="0" tIns="0" rIns="0" bIns="0" rtlCol="0" anchor="t">
            <a:spAutoFit/>
          </a:bodyPr>
          <a:lstStyle/>
          <a:p>
            <a:pPr>
              <a:lnSpc>
                <a:spcPts val="7603"/>
              </a:lnSpc>
            </a:pPr>
            <a:r>
              <a:rPr lang="en-US" sz="5431">
                <a:solidFill>
                  <a:srgbClr val="000000"/>
                </a:solidFill>
                <a:latin typeface="HK Grotesk Medium"/>
              </a:rPr>
              <a:t>Was the model successful?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0550447" y="0"/>
            <a:ext cx="7379300" cy="4409625"/>
            <a:chOff x="0" y="0"/>
            <a:chExt cx="9839066" cy="5879500"/>
          </a:xfrm>
        </p:grpSpPr>
        <p:pic>
          <p:nvPicPr>
            <p:cNvPr id="3" name="Picture 3"/>
            <p:cNvPicPr>
              <a:picLocks noChangeAspect="1"/>
            </p:cNvPicPr>
            <p:nvPr/>
          </p:nvPicPr>
          <p:blipFill>
            <a:blip r:embed="rId2"/>
            <a:srcRect t="2118" b="2118"/>
            <a:stretch>
              <a:fillRect/>
            </a:stretch>
          </p:blipFill>
          <p:spPr>
            <a:xfrm>
              <a:off x="0" y="0"/>
              <a:ext cx="9839066" cy="5879500"/>
            </a:xfrm>
            <a:prstGeom prst="rect">
              <a:avLst/>
            </a:prstGeom>
          </p:spPr>
        </p:pic>
      </p:grpSp>
      <p:grpSp>
        <p:nvGrpSpPr>
          <p:cNvPr id="4" name="Group 4"/>
          <p:cNvGrpSpPr/>
          <p:nvPr/>
        </p:nvGrpSpPr>
        <p:grpSpPr>
          <a:xfrm>
            <a:off x="7468403" y="5769712"/>
            <a:ext cx="10819597" cy="4777141"/>
            <a:chOff x="0" y="0"/>
            <a:chExt cx="2849606" cy="1258177"/>
          </a:xfrm>
        </p:grpSpPr>
        <p:sp>
          <p:nvSpPr>
            <p:cNvPr id="5" name="Freeform 5"/>
            <p:cNvSpPr/>
            <p:nvPr/>
          </p:nvSpPr>
          <p:spPr>
            <a:xfrm>
              <a:off x="0" y="0"/>
              <a:ext cx="2849606" cy="1258177"/>
            </a:xfrm>
            <a:custGeom>
              <a:avLst/>
              <a:gdLst/>
              <a:ahLst/>
              <a:cxnLst/>
              <a:rect l="l" t="t" r="r" b="b"/>
              <a:pathLst>
                <a:path w="2849606" h="1258177">
                  <a:moveTo>
                    <a:pt x="0" y="0"/>
                  </a:moveTo>
                  <a:lnTo>
                    <a:pt x="2849606" y="0"/>
                  </a:lnTo>
                  <a:lnTo>
                    <a:pt x="2849606" y="1258177"/>
                  </a:lnTo>
                  <a:lnTo>
                    <a:pt x="0" y="1258177"/>
                  </a:lnTo>
                  <a:close/>
                </a:path>
              </a:pathLst>
            </a:custGeom>
            <a:solidFill>
              <a:srgbClr val="BCCBCE"/>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587146"/>
            <a:ext cx="5889014" cy="152654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OTHER MODEL ONE COULD USE ?</a:t>
            </a:r>
          </a:p>
        </p:txBody>
      </p:sp>
      <p:sp>
        <p:nvSpPr>
          <p:cNvPr id="8" name="TextBox 8"/>
          <p:cNvSpPr txBox="1"/>
          <p:nvPr/>
        </p:nvSpPr>
        <p:spPr>
          <a:xfrm>
            <a:off x="1028700" y="2075586"/>
            <a:ext cx="10196584" cy="6547516"/>
          </a:xfrm>
          <a:prstGeom prst="rect">
            <a:avLst/>
          </a:prstGeom>
        </p:spPr>
        <p:txBody>
          <a:bodyPr lIns="0" tIns="0" rIns="0" bIns="0" rtlCol="0" anchor="t">
            <a:spAutoFit/>
          </a:bodyPr>
          <a:lstStyle/>
          <a:p>
            <a:pPr algn="just">
              <a:lnSpc>
                <a:spcPts val="3463"/>
              </a:lnSpc>
            </a:pPr>
            <a:r>
              <a:rPr lang="en-US" sz="2473">
                <a:solidFill>
                  <a:srgbClr val="3B4A52"/>
                </a:solidFill>
                <a:latin typeface="Canva Sans"/>
              </a:rPr>
              <a:t>There are many other models that can be used for predicting the winner of NFL games. Some examples include:</a:t>
            </a:r>
          </a:p>
          <a:p>
            <a:pPr algn="just">
              <a:lnSpc>
                <a:spcPts val="3463"/>
              </a:lnSpc>
            </a:pPr>
            <a:endParaRPr lang="en-US" sz="2473">
              <a:solidFill>
                <a:srgbClr val="3B4A52"/>
              </a:solidFill>
              <a:latin typeface="Canva Sans"/>
            </a:endParaRPr>
          </a:p>
          <a:p>
            <a:pPr marL="534092" lvl="1" indent="-267046" algn="just">
              <a:lnSpc>
                <a:spcPts val="3463"/>
              </a:lnSpc>
              <a:buFont typeface="Arial"/>
              <a:buChar char="•"/>
            </a:pPr>
            <a:r>
              <a:rPr lang="en-US" sz="2473">
                <a:solidFill>
                  <a:srgbClr val="3B4A52"/>
                </a:solidFill>
                <a:latin typeface="Canva Sans"/>
              </a:rPr>
              <a:t>Neural Networks: A class of models inspired by the structure and function of the human brain, often used for complex and non-linear classification problems. (Module 20)</a:t>
            </a:r>
          </a:p>
          <a:p>
            <a:pPr marL="534092" lvl="1" indent="-267046" algn="just">
              <a:lnSpc>
                <a:spcPts val="3463"/>
              </a:lnSpc>
              <a:buFont typeface="Arial"/>
              <a:buChar char="•"/>
            </a:pPr>
            <a:r>
              <a:rPr lang="en-US" sz="2473">
                <a:solidFill>
                  <a:srgbClr val="3B4A52"/>
                </a:solidFill>
                <a:latin typeface="Canva Sans"/>
              </a:rPr>
              <a:t>Gradient Boosting: A machine learning technique that combines multiple weak models to create a strong predictive model.</a:t>
            </a:r>
          </a:p>
          <a:p>
            <a:pPr marL="534092" lvl="1" indent="-267046" algn="just">
              <a:lnSpc>
                <a:spcPts val="3463"/>
              </a:lnSpc>
              <a:buFont typeface="Arial"/>
              <a:buChar char="•"/>
            </a:pPr>
            <a:r>
              <a:rPr lang="en-US" sz="2473">
                <a:solidFill>
                  <a:srgbClr val="3B4A52"/>
                </a:solidFill>
                <a:latin typeface="Canva Sans"/>
              </a:rPr>
              <a:t>Bayesian Networks: A probabilistic graphical model that uses a network of nodes and edges to represent the relationship between different variables.</a:t>
            </a:r>
          </a:p>
          <a:p>
            <a:pPr algn="just">
              <a:lnSpc>
                <a:spcPts val="3463"/>
              </a:lnSpc>
            </a:pPr>
            <a:r>
              <a:rPr lang="en-US" sz="2473">
                <a:solidFill>
                  <a:srgbClr val="3B4A52"/>
                </a:solidFill>
                <a:latin typeface="Canva Sans"/>
              </a:rPr>
              <a:t>The choice of model depends on the specific problem, the amount and quality of available data, and the desired level of accuracy and interpretability.</a:t>
            </a:r>
          </a:p>
          <a:p>
            <a:pPr algn="just">
              <a:lnSpc>
                <a:spcPts val="3463"/>
              </a:lnSpc>
            </a:pPr>
            <a:endParaRPr lang="en-US" sz="2473">
              <a:solidFill>
                <a:srgbClr val="3B4A52"/>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019300"/>
            <a:ext cx="18288000" cy="7711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l="1409" t="1855" r="624"/>
          <a:stretch>
            <a:fillRect/>
          </a:stretch>
        </p:blipFill>
        <p:spPr>
          <a:xfrm>
            <a:off x="1600200" y="2400300"/>
            <a:ext cx="8870843" cy="7107985"/>
          </a:xfrm>
          <a:prstGeom prst="rect">
            <a:avLst/>
          </a:prstGeom>
        </p:spPr>
      </p:pic>
      <p:sp>
        <p:nvSpPr>
          <p:cNvPr id="6" name="TextBox 6"/>
          <p:cNvSpPr txBox="1"/>
          <p:nvPr/>
        </p:nvSpPr>
        <p:spPr>
          <a:xfrm>
            <a:off x="12528614" y="7797910"/>
            <a:ext cx="5336678" cy="761284"/>
          </a:xfrm>
          <a:prstGeom prst="rect">
            <a:avLst/>
          </a:prstGeom>
        </p:spPr>
        <p:txBody>
          <a:bodyPr lIns="0" tIns="0" rIns="0" bIns="0" rtlCol="0" anchor="t">
            <a:spAutoFit/>
          </a:bodyPr>
          <a:lstStyle/>
          <a:p>
            <a:pPr>
              <a:lnSpc>
                <a:spcPts val="2061"/>
              </a:lnSpc>
            </a:pPr>
            <a:r>
              <a:rPr lang="en-US" sz="1622" spc="97">
                <a:solidFill>
                  <a:srgbClr val="EDEAE5"/>
                </a:solidFill>
                <a:latin typeface="Nunito Bold"/>
              </a:rPr>
              <a:t>https://public.tableau.com/app/profile/vytas.stuopis/viz/NFLG</a:t>
            </a:r>
          </a:p>
          <a:p>
            <a:pPr>
              <a:lnSpc>
                <a:spcPts val="2061"/>
              </a:lnSpc>
            </a:pPr>
            <a:r>
              <a:rPr lang="en-US" sz="1622" spc="97">
                <a:solidFill>
                  <a:srgbClr val="EDEAE5"/>
                </a:solidFill>
                <a:latin typeface="Nunito Bold"/>
              </a:rPr>
              <a:t>ameData_16803752169090/Dashboard1</a:t>
            </a:r>
          </a:p>
        </p:txBody>
      </p:sp>
      <p:sp>
        <p:nvSpPr>
          <p:cNvPr id="7" name="AutoShape 7"/>
          <p:cNvSpPr/>
          <p:nvPr/>
        </p:nvSpPr>
        <p:spPr>
          <a:xfrm rot="-5400000">
            <a:off x="-597747" y="7783622"/>
            <a:ext cx="3300519" cy="0"/>
          </a:xfrm>
          <a:prstGeom prst="line">
            <a:avLst/>
          </a:prstGeom>
          <a:ln w="47625" cap="rnd">
            <a:solidFill>
              <a:srgbClr val="DDDDDD"/>
            </a:solidFill>
            <a:prstDash val="solid"/>
            <a:headEnd type="none" w="sm" len="sm"/>
            <a:tailEnd type="none" w="sm" len="sm"/>
          </a:ln>
        </p:spPr>
      </p:sp>
      <p:sp>
        <p:nvSpPr>
          <p:cNvPr id="8" name="TextBox 39">
            <a:extLst>
              <a:ext uri="{FF2B5EF4-FFF2-40B4-BE49-F238E27FC236}">
                <a16:creationId xmlns:a16="http://schemas.microsoft.com/office/drawing/2014/main" id="{5AB3DB2E-9307-2183-54F6-9810DD1F94C2}"/>
              </a:ext>
            </a:extLst>
          </p:cNvPr>
          <p:cNvSpPr txBox="1"/>
          <p:nvPr/>
        </p:nvSpPr>
        <p:spPr>
          <a:xfrm>
            <a:off x="762000" y="262554"/>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6"/>
          <p:cNvSpPr txBox="1"/>
          <p:nvPr/>
        </p:nvSpPr>
        <p:spPr>
          <a:xfrm>
            <a:off x="13258800" y="8724900"/>
            <a:ext cx="4758891" cy="803040"/>
          </a:xfrm>
          <a:prstGeom prst="rect">
            <a:avLst/>
          </a:prstGeom>
        </p:spPr>
        <p:txBody>
          <a:bodyPr wrap="square" lIns="0" tIns="0" rIns="0" bIns="0" rtlCol="0" anchor="t">
            <a:spAutoFit/>
          </a:bodyPr>
          <a:lstStyle/>
          <a:p>
            <a:pPr>
              <a:lnSpc>
                <a:spcPts val="2061"/>
              </a:lnSpc>
            </a:pPr>
            <a:r>
              <a:rPr lang="en-US" sz="1622" spc="97" dirty="0">
                <a:solidFill>
                  <a:srgbClr val="EDEAE5"/>
                </a:solidFill>
                <a:latin typeface="Nunito Bold"/>
              </a:rPr>
              <a:t>https://public.tableau.com/app/profile/samuel.kuczynski/viz/Final_Project_16807594084690/Dashboard1?publish=yes</a:t>
            </a: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pic>
        <p:nvPicPr>
          <p:cNvPr id="10" name="Picture 9">
            <a:extLst>
              <a:ext uri="{FF2B5EF4-FFF2-40B4-BE49-F238E27FC236}">
                <a16:creationId xmlns:a16="http://schemas.microsoft.com/office/drawing/2014/main" id="{12964F47-1AA6-A643-4724-DFC8F94FAC69}"/>
              </a:ext>
            </a:extLst>
          </p:cNvPr>
          <p:cNvPicPr>
            <a:picLocks noChangeAspect="1"/>
          </p:cNvPicPr>
          <p:nvPr/>
        </p:nvPicPr>
        <p:blipFill>
          <a:blip r:embed="rId2"/>
          <a:stretch>
            <a:fillRect/>
          </a:stretch>
        </p:blipFill>
        <p:spPr>
          <a:xfrm>
            <a:off x="2744533" y="1994778"/>
            <a:ext cx="12224028" cy="6297443"/>
          </a:xfrm>
          <a:prstGeom prst="rect">
            <a:avLst/>
          </a:prstGeom>
        </p:spPr>
      </p:pic>
    </p:spTree>
    <p:extLst>
      <p:ext uri="{BB962C8B-B14F-4D97-AF65-F5344CB8AC3E}">
        <p14:creationId xmlns:p14="http://schemas.microsoft.com/office/powerpoint/2010/main" val="113117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t="320" b="4283"/>
          <a:stretch>
            <a:fillRect/>
          </a:stretch>
        </p:blipFill>
        <p:spPr>
          <a:xfrm>
            <a:off x="211354" y="2463273"/>
            <a:ext cx="17865292" cy="4140207"/>
          </a:xfrm>
          <a:prstGeom prst="rect">
            <a:avLst/>
          </a:prstGeom>
        </p:spPr>
      </p:pic>
      <p:sp>
        <p:nvSpPr>
          <p:cNvPr id="6" name="TextBox 6"/>
          <p:cNvSpPr txBox="1"/>
          <p:nvPr/>
        </p:nvSpPr>
        <p:spPr>
          <a:xfrm>
            <a:off x="12528614" y="7797910"/>
            <a:ext cx="5336678" cy="1272075"/>
          </a:xfrm>
          <a:prstGeom prst="rect">
            <a:avLst/>
          </a:prstGeom>
        </p:spPr>
        <p:txBody>
          <a:bodyPr lIns="0" tIns="0" rIns="0" bIns="0" rtlCol="0" anchor="t">
            <a:spAutoFit/>
          </a:bodyPr>
          <a:lstStyle/>
          <a:p>
            <a:pPr>
              <a:lnSpc>
                <a:spcPts val="2061"/>
              </a:lnSpc>
            </a:pPr>
            <a:r>
              <a:rPr lang="en-US" sz="1622" spc="97">
                <a:solidFill>
                  <a:srgbClr val="EDEAE5"/>
                </a:solidFill>
                <a:latin typeface="Nunito Bold"/>
              </a:rPr>
              <a:t>https://public.tableau.com/app/profile/vytas.stuopis/viz</a:t>
            </a:r>
          </a:p>
          <a:p>
            <a:pPr>
              <a:lnSpc>
                <a:spcPts val="2061"/>
              </a:lnSpc>
            </a:pPr>
            <a:r>
              <a:rPr lang="en-US" sz="1622" spc="97">
                <a:solidFill>
                  <a:srgbClr val="EDEAE5"/>
                </a:solidFill>
                <a:latin typeface="Nunito Bold"/>
              </a:rPr>
              <a:t>/NFLTeamStats_16806554198700/AllStatsbyHomean</a:t>
            </a:r>
          </a:p>
          <a:p>
            <a:pPr>
              <a:lnSpc>
                <a:spcPts val="2061"/>
              </a:lnSpc>
            </a:pPr>
            <a:r>
              <a:rPr lang="en-US" sz="1622" spc="97">
                <a:solidFill>
                  <a:srgbClr val="EDEAE5"/>
                </a:solidFill>
                <a:latin typeface="Nunito Bold"/>
              </a:rPr>
              <a:t>dAwayTeam</a:t>
            </a: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sp>
        <p:nvSpPr>
          <p:cNvPr id="2" name="AutoShape 2"/>
          <p:cNvSpPr/>
          <p:nvPr/>
        </p:nvSpPr>
        <p:spPr>
          <a:xfrm rot="-10800000">
            <a:off x="10681450" y="4879438"/>
            <a:ext cx="6577850" cy="0"/>
          </a:xfrm>
          <a:prstGeom prst="line">
            <a:avLst/>
          </a:prstGeom>
          <a:ln w="38100" cap="flat">
            <a:solidFill>
              <a:srgbClr val="EDEAE5"/>
            </a:solidFill>
            <a:prstDash val="solid"/>
            <a:headEnd type="none" w="sm" len="sm"/>
            <a:tailEnd type="none" w="sm" len="sm"/>
          </a:ln>
        </p:spPr>
      </p:sp>
      <p:sp>
        <p:nvSpPr>
          <p:cNvPr id="3" name="AutoShape 3"/>
          <p:cNvSpPr/>
          <p:nvPr/>
        </p:nvSpPr>
        <p:spPr>
          <a:xfrm rot="-10800000">
            <a:off x="10681450" y="7326033"/>
            <a:ext cx="6577850" cy="0"/>
          </a:xfrm>
          <a:prstGeom prst="line">
            <a:avLst/>
          </a:prstGeom>
          <a:ln w="38100" cap="flat">
            <a:solidFill>
              <a:srgbClr val="EDEAE5"/>
            </a:solidFill>
            <a:prstDash val="solid"/>
            <a:headEnd type="none" w="sm" len="sm"/>
            <a:tailEnd type="none" w="sm" len="sm"/>
          </a:ln>
        </p:spPr>
      </p:sp>
      <p:sp>
        <p:nvSpPr>
          <p:cNvPr id="4" name="AutoShape 4"/>
          <p:cNvSpPr/>
          <p:nvPr/>
        </p:nvSpPr>
        <p:spPr>
          <a:xfrm rot="5400000">
            <a:off x="7434609" y="5970087"/>
            <a:ext cx="6535054" cy="0"/>
          </a:xfrm>
          <a:prstGeom prst="line">
            <a:avLst/>
          </a:prstGeom>
          <a:ln w="38100" cap="flat">
            <a:solidFill>
              <a:srgbClr val="DDDDDD"/>
            </a:solidFill>
            <a:prstDash val="solid"/>
            <a:headEnd type="none" w="sm" len="sm"/>
            <a:tailEnd type="none" w="sm" len="sm"/>
          </a:ln>
        </p:spPr>
      </p:sp>
      <p:grpSp>
        <p:nvGrpSpPr>
          <p:cNvPr id="5" name="Group 5"/>
          <p:cNvGrpSpPr/>
          <p:nvPr/>
        </p:nvGrpSpPr>
        <p:grpSpPr>
          <a:xfrm rot="5400000">
            <a:off x="-5499410" y="4942022"/>
            <a:ext cx="11087267" cy="578304"/>
            <a:chOff x="0" y="0"/>
            <a:chExt cx="2920103" cy="152310"/>
          </a:xfrm>
        </p:grpSpPr>
        <p:sp>
          <p:nvSpPr>
            <p:cNvPr id="6" name="Freeform 6"/>
            <p:cNvSpPr/>
            <p:nvPr/>
          </p:nvSpPr>
          <p:spPr>
            <a:xfrm>
              <a:off x="0" y="0"/>
              <a:ext cx="2920103" cy="152310"/>
            </a:xfrm>
            <a:custGeom>
              <a:avLst/>
              <a:gdLst/>
              <a:ahLst/>
              <a:cxnLst/>
              <a:rect l="l" t="t" r="r" b="b"/>
              <a:pathLst>
                <a:path w="2920103" h="152310">
                  <a:moveTo>
                    <a:pt x="0" y="0"/>
                  </a:moveTo>
                  <a:lnTo>
                    <a:pt x="2920103" y="0"/>
                  </a:lnTo>
                  <a:lnTo>
                    <a:pt x="2920103" y="152310"/>
                  </a:lnTo>
                  <a:lnTo>
                    <a:pt x="0" y="152310"/>
                  </a:lnTo>
                  <a:close/>
                </a:path>
              </a:pathLst>
            </a:custGeom>
            <a:solidFill>
              <a:srgbClr val="EDEAE5">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rot="-10800000">
            <a:off x="11045638" y="2990335"/>
            <a:ext cx="6577850" cy="0"/>
          </a:xfrm>
          <a:prstGeom prst="line">
            <a:avLst/>
          </a:prstGeom>
          <a:ln w="38100" cap="flat">
            <a:solidFill>
              <a:srgbClr val="EDEAE5"/>
            </a:solidFill>
            <a:prstDash val="solid"/>
            <a:headEnd type="none" w="sm" len="sm"/>
            <a:tailEnd type="none" w="sm" len="sm"/>
          </a:ln>
        </p:spPr>
      </p:sp>
      <p:pic>
        <p:nvPicPr>
          <p:cNvPr id="9" name="Picture 9"/>
          <p:cNvPicPr>
            <a:picLocks noChangeAspect="1"/>
          </p:cNvPicPr>
          <p:nvPr/>
        </p:nvPicPr>
        <p:blipFill>
          <a:blip r:embed="rId2"/>
          <a:srcRect l="3864" r="3864"/>
          <a:stretch>
            <a:fillRect/>
          </a:stretch>
        </p:blipFill>
        <p:spPr>
          <a:xfrm>
            <a:off x="7223051" y="2906153"/>
            <a:ext cx="3369938" cy="2054367"/>
          </a:xfrm>
          <a:prstGeom prst="rect">
            <a:avLst/>
          </a:prstGeom>
        </p:spPr>
      </p:pic>
      <p:pic>
        <p:nvPicPr>
          <p:cNvPr id="10" name="Picture 10"/>
          <p:cNvPicPr>
            <a:picLocks noChangeAspect="1"/>
          </p:cNvPicPr>
          <p:nvPr/>
        </p:nvPicPr>
        <p:blipFill>
          <a:blip r:embed="rId3"/>
          <a:srcRect l="3269"/>
          <a:stretch>
            <a:fillRect/>
          </a:stretch>
        </p:blipFill>
        <p:spPr>
          <a:xfrm>
            <a:off x="7459031" y="5231173"/>
            <a:ext cx="3262155" cy="1993944"/>
          </a:xfrm>
          <a:prstGeom prst="rect">
            <a:avLst/>
          </a:prstGeom>
        </p:spPr>
      </p:pic>
      <p:pic>
        <p:nvPicPr>
          <p:cNvPr id="11" name="Picture 11"/>
          <p:cNvPicPr>
            <a:picLocks noChangeAspect="1"/>
          </p:cNvPicPr>
          <p:nvPr/>
        </p:nvPicPr>
        <p:blipFill>
          <a:blip r:embed="rId4"/>
          <a:srcRect/>
          <a:stretch>
            <a:fillRect/>
          </a:stretch>
        </p:blipFill>
        <p:spPr>
          <a:xfrm>
            <a:off x="6504056" y="7365770"/>
            <a:ext cx="4088932" cy="2555583"/>
          </a:xfrm>
          <a:prstGeom prst="rect">
            <a:avLst/>
          </a:prstGeom>
        </p:spPr>
      </p:pic>
      <p:pic>
        <p:nvPicPr>
          <p:cNvPr id="12" name="Picture 12"/>
          <p:cNvPicPr>
            <a:picLocks noChangeAspect="1"/>
          </p:cNvPicPr>
          <p:nvPr/>
        </p:nvPicPr>
        <p:blipFill>
          <a:blip r:embed="rId5"/>
          <a:srcRect/>
          <a:stretch>
            <a:fillRect/>
          </a:stretch>
        </p:blipFill>
        <p:spPr>
          <a:xfrm>
            <a:off x="7181918" y="644798"/>
            <a:ext cx="3520218" cy="2345536"/>
          </a:xfrm>
          <a:prstGeom prst="rect">
            <a:avLst/>
          </a:prstGeom>
        </p:spPr>
      </p:pic>
      <p:sp>
        <p:nvSpPr>
          <p:cNvPr id="13" name="TextBox 13"/>
          <p:cNvSpPr txBox="1"/>
          <p:nvPr/>
        </p:nvSpPr>
        <p:spPr>
          <a:xfrm>
            <a:off x="11418147" y="7984470"/>
            <a:ext cx="1563267" cy="695325"/>
          </a:xfrm>
          <a:prstGeom prst="rect">
            <a:avLst/>
          </a:prstGeom>
        </p:spPr>
        <p:txBody>
          <a:bodyPr lIns="0" tIns="0" rIns="0" bIns="0" rtlCol="0" anchor="t">
            <a:spAutoFit/>
          </a:bodyPr>
          <a:lstStyle/>
          <a:p>
            <a:pPr marL="0" lvl="0" indent="0" algn="l">
              <a:lnSpc>
                <a:spcPts val="2774"/>
              </a:lnSpc>
            </a:pPr>
            <a:r>
              <a:rPr lang="en-US" sz="2499">
                <a:solidFill>
                  <a:srgbClr val="3B4A52"/>
                </a:solidFill>
                <a:latin typeface="Nunito Bold"/>
              </a:rPr>
              <a:t>Vytas Stuopis</a:t>
            </a:r>
          </a:p>
        </p:txBody>
      </p:sp>
      <p:sp>
        <p:nvSpPr>
          <p:cNvPr id="14" name="TextBox 14"/>
          <p:cNvSpPr txBox="1"/>
          <p:nvPr/>
        </p:nvSpPr>
        <p:spPr>
          <a:xfrm>
            <a:off x="1028700" y="745333"/>
            <a:ext cx="6950827" cy="1193800"/>
          </a:xfrm>
          <a:prstGeom prst="rect">
            <a:avLst/>
          </a:prstGeom>
        </p:spPr>
        <p:txBody>
          <a:bodyPr lIns="0" tIns="0" rIns="0" bIns="0" rtlCol="0" anchor="t">
            <a:spAutoFit/>
          </a:bodyPr>
          <a:lstStyle/>
          <a:p>
            <a:pPr>
              <a:lnSpc>
                <a:spcPts val="9799"/>
              </a:lnSpc>
              <a:spcBef>
                <a:spcPct val="0"/>
              </a:spcBef>
            </a:pPr>
            <a:r>
              <a:rPr lang="en-US" sz="6999">
                <a:solidFill>
                  <a:srgbClr val="3B4A52"/>
                </a:solidFill>
                <a:latin typeface="Garet ExtraBold"/>
              </a:rPr>
              <a:t>OUR TEAM</a:t>
            </a:r>
          </a:p>
        </p:txBody>
      </p:sp>
      <p:sp>
        <p:nvSpPr>
          <p:cNvPr id="15" name="TextBox 15"/>
          <p:cNvSpPr txBox="1"/>
          <p:nvPr/>
        </p:nvSpPr>
        <p:spPr>
          <a:xfrm>
            <a:off x="11418147" y="5821452"/>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Felipe Serrano</a:t>
            </a:r>
          </a:p>
        </p:txBody>
      </p:sp>
      <p:sp>
        <p:nvSpPr>
          <p:cNvPr id="16" name="TextBox 16"/>
          <p:cNvSpPr txBox="1"/>
          <p:nvPr/>
        </p:nvSpPr>
        <p:spPr>
          <a:xfrm>
            <a:off x="11418147" y="3182449"/>
            <a:ext cx="1563267" cy="860425"/>
          </a:xfrm>
          <a:prstGeom prst="rect">
            <a:avLst/>
          </a:prstGeom>
        </p:spPr>
        <p:txBody>
          <a:bodyPr lIns="0" tIns="0" rIns="0" bIns="0" rtlCol="0" anchor="t">
            <a:spAutoFit/>
          </a:bodyPr>
          <a:lstStyle/>
          <a:p>
            <a:pPr>
              <a:lnSpc>
                <a:spcPts val="3499"/>
              </a:lnSpc>
            </a:pPr>
            <a:r>
              <a:rPr lang="en-US" sz="2499">
                <a:solidFill>
                  <a:srgbClr val="3B4A52"/>
                </a:solidFill>
                <a:latin typeface="Nunito Bold"/>
              </a:rPr>
              <a:t>Samuel Aboma</a:t>
            </a:r>
          </a:p>
        </p:txBody>
      </p:sp>
      <p:sp>
        <p:nvSpPr>
          <p:cNvPr id="17" name="TextBox 17"/>
          <p:cNvSpPr txBox="1"/>
          <p:nvPr/>
        </p:nvSpPr>
        <p:spPr>
          <a:xfrm>
            <a:off x="11397461" y="1437483"/>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Samuel Kuczynski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344" r="36344"/>
          <a:stretch>
            <a:fillRect/>
          </a:stretch>
        </p:blipFill>
        <p:spPr>
          <a:xfrm>
            <a:off x="0" y="0"/>
            <a:ext cx="4994615" cy="10287000"/>
          </a:xfrm>
          <a:prstGeom prst="rect">
            <a:avLst/>
          </a:prstGeom>
        </p:spPr>
      </p:pic>
      <p:pic>
        <p:nvPicPr>
          <p:cNvPr id="3" name="Picture 3"/>
          <p:cNvPicPr>
            <a:picLocks noChangeAspect="1"/>
          </p:cNvPicPr>
          <p:nvPr/>
        </p:nvPicPr>
        <p:blipFill>
          <a:blip r:embed="rId3"/>
          <a:srcRect/>
          <a:stretch>
            <a:fillRect/>
          </a:stretch>
        </p:blipFill>
        <p:spPr>
          <a:xfrm>
            <a:off x="14909953" y="2852387"/>
            <a:ext cx="3378047" cy="3196477"/>
          </a:xfrm>
          <a:prstGeom prst="rect">
            <a:avLst/>
          </a:prstGeom>
        </p:spPr>
      </p:pic>
      <p:grpSp>
        <p:nvGrpSpPr>
          <p:cNvPr id="4" name="Group 4"/>
          <p:cNvGrpSpPr/>
          <p:nvPr/>
        </p:nvGrpSpPr>
        <p:grpSpPr>
          <a:xfrm>
            <a:off x="6948650" y="3229916"/>
            <a:ext cx="9385316" cy="3827169"/>
            <a:chOff x="0" y="0"/>
            <a:chExt cx="12513755" cy="5102892"/>
          </a:xfrm>
        </p:grpSpPr>
        <p:sp>
          <p:nvSpPr>
            <p:cNvPr id="5" name="TextBox 5"/>
            <p:cNvSpPr txBox="1"/>
            <p:nvPr/>
          </p:nvSpPr>
          <p:spPr>
            <a:xfrm>
              <a:off x="0" y="-9525"/>
              <a:ext cx="12513755" cy="3667125"/>
            </a:xfrm>
            <a:prstGeom prst="rect">
              <a:avLst/>
            </a:prstGeom>
          </p:spPr>
          <p:txBody>
            <a:bodyPr lIns="0" tIns="0" rIns="0" bIns="0" rtlCol="0" anchor="t">
              <a:spAutoFit/>
            </a:bodyPr>
            <a:lstStyle/>
            <a:p>
              <a:pPr>
                <a:lnSpc>
                  <a:spcPts val="10800"/>
                </a:lnSpc>
              </a:pPr>
              <a:r>
                <a:rPr lang="en-US" sz="9000">
                  <a:solidFill>
                    <a:srgbClr val="FFFDF6"/>
                  </a:solidFill>
                  <a:latin typeface="DM Sans Bold"/>
                </a:rPr>
                <a:t>Do you have any questions?</a:t>
              </a:r>
            </a:p>
          </p:txBody>
        </p:sp>
        <p:sp>
          <p:nvSpPr>
            <p:cNvPr id="6" name="TextBox 6"/>
            <p:cNvSpPr txBox="1"/>
            <p:nvPr/>
          </p:nvSpPr>
          <p:spPr>
            <a:xfrm>
              <a:off x="0" y="4426617"/>
              <a:ext cx="12513755" cy="676275"/>
            </a:xfrm>
            <a:prstGeom prst="rect">
              <a:avLst/>
            </a:prstGeom>
          </p:spPr>
          <p:txBody>
            <a:bodyPr lIns="0" tIns="0" rIns="0" bIns="0" rtlCol="0" anchor="t">
              <a:spAutoFit/>
            </a:bodyPr>
            <a:lstStyle/>
            <a:p>
              <a:pPr>
                <a:lnSpc>
                  <a:spcPts val="4200"/>
                </a:lnSpc>
              </a:pPr>
              <a:r>
                <a:rPr lang="en-US" sz="3000">
                  <a:solidFill>
                    <a:srgbClr val="FFFDF6"/>
                  </a:solidFill>
                  <a:latin typeface="DM Sans"/>
                </a:rPr>
                <a:t> We hope you learned something new.</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9" b="339"/>
          <a:stretch>
            <a:fillRect/>
          </a:stretch>
        </p:blipFill>
        <p:spPr>
          <a:xfrm>
            <a:off x="0" y="3457872"/>
            <a:ext cx="8494044" cy="5281194"/>
          </a:xfrm>
          <a:prstGeom prst="rect">
            <a:avLst/>
          </a:prstGeom>
        </p:spPr>
      </p:pic>
      <p:sp>
        <p:nvSpPr>
          <p:cNvPr id="3" name="TextBox 3"/>
          <p:cNvSpPr txBox="1"/>
          <p:nvPr/>
        </p:nvSpPr>
        <p:spPr>
          <a:xfrm>
            <a:off x="1028700" y="10287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546873"/>
                </a:solidFill>
                <a:latin typeface="Garet ExtraBold"/>
              </a:rPr>
              <a:t>AGENDA</a:t>
            </a:r>
          </a:p>
        </p:txBody>
      </p:sp>
      <p:sp>
        <p:nvSpPr>
          <p:cNvPr id="4" name="TextBox 4"/>
          <p:cNvSpPr txBox="1"/>
          <p:nvPr/>
        </p:nvSpPr>
        <p:spPr>
          <a:xfrm>
            <a:off x="8277483" y="666750"/>
            <a:ext cx="10356305" cy="8300960"/>
          </a:xfrm>
          <a:prstGeom prst="rect">
            <a:avLst/>
          </a:prstGeom>
        </p:spPr>
        <p:txBody>
          <a:bodyPr lIns="0" tIns="0" rIns="0" bIns="0" rtlCol="0" anchor="t">
            <a:spAutoFit/>
          </a:bodyPr>
          <a:lstStyle/>
          <a:p>
            <a:pPr marL="1022448" lvl="1" indent="-511224">
              <a:lnSpc>
                <a:spcPts val="9471"/>
              </a:lnSpc>
              <a:buFont typeface="Arial"/>
              <a:buChar char="•"/>
            </a:pPr>
            <a:r>
              <a:rPr lang="en-US" sz="4735" spc="284">
                <a:solidFill>
                  <a:srgbClr val="546873"/>
                </a:solidFill>
                <a:latin typeface="Nunito"/>
              </a:rPr>
              <a:t>Topic Discussion </a:t>
            </a:r>
          </a:p>
          <a:p>
            <a:pPr marL="1022448" lvl="1" indent="-511224">
              <a:lnSpc>
                <a:spcPts val="9471"/>
              </a:lnSpc>
              <a:buFont typeface="Arial"/>
              <a:buChar char="•"/>
            </a:pPr>
            <a:r>
              <a:rPr lang="en-US" sz="4735" spc="284">
                <a:solidFill>
                  <a:srgbClr val="546873"/>
                </a:solidFill>
                <a:latin typeface="Nunito"/>
              </a:rPr>
              <a:t>Technologies Used </a:t>
            </a:r>
          </a:p>
          <a:p>
            <a:pPr marL="1022448" lvl="1" indent="-511224">
              <a:lnSpc>
                <a:spcPts val="9471"/>
              </a:lnSpc>
              <a:buFont typeface="Arial"/>
              <a:buChar char="•"/>
            </a:pPr>
            <a:r>
              <a:rPr lang="en-US" sz="4735" spc="284">
                <a:solidFill>
                  <a:srgbClr val="546873"/>
                </a:solidFill>
                <a:latin typeface="Nunito"/>
              </a:rPr>
              <a:t>Questions to be Answered</a:t>
            </a:r>
          </a:p>
          <a:p>
            <a:pPr marL="1022448" lvl="1" indent="-511224">
              <a:lnSpc>
                <a:spcPts val="9471"/>
              </a:lnSpc>
              <a:buFont typeface="Arial"/>
              <a:buChar char="•"/>
            </a:pPr>
            <a:r>
              <a:rPr lang="en-US" sz="4735" spc="284">
                <a:solidFill>
                  <a:srgbClr val="546873"/>
                </a:solidFill>
                <a:latin typeface="Nunito"/>
              </a:rPr>
              <a:t>Data Discussion </a:t>
            </a:r>
          </a:p>
          <a:p>
            <a:pPr marL="1022448" lvl="1" indent="-511224">
              <a:lnSpc>
                <a:spcPts val="9471"/>
              </a:lnSpc>
              <a:buFont typeface="Arial"/>
              <a:buChar char="•"/>
            </a:pPr>
            <a:r>
              <a:rPr lang="en-US" sz="4735" spc="284">
                <a:solidFill>
                  <a:srgbClr val="546873"/>
                </a:solidFill>
                <a:latin typeface="Nunito"/>
              </a:rPr>
              <a:t>Model Discussion </a:t>
            </a:r>
          </a:p>
          <a:p>
            <a:pPr marL="1022448" lvl="1" indent="-511224">
              <a:lnSpc>
                <a:spcPts val="9471"/>
              </a:lnSpc>
              <a:buFont typeface="Arial"/>
              <a:buChar char="•"/>
            </a:pPr>
            <a:r>
              <a:rPr lang="en-US" sz="4735" spc="284">
                <a:solidFill>
                  <a:srgbClr val="546873"/>
                </a:solidFill>
                <a:latin typeface="Nunito"/>
              </a:rPr>
              <a:t>Data Visualization</a:t>
            </a:r>
          </a:p>
          <a:p>
            <a:pPr marL="1022448" lvl="1" indent="-511224" algn="l">
              <a:lnSpc>
                <a:spcPts val="9471"/>
              </a:lnSpc>
              <a:buFont typeface="Arial"/>
              <a:buChar char="•"/>
            </a:pPr>
            <a:r>
              <a:rPr lang="en-US" sz="4735" spc="284">
                <a:solidFill>
                  <a:srgbClr val="546873"/>
                </a:solidFill>
                <a:latin typeface="Nunito"/>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96073"/>
          </a:xfrm>
          <a:prstGeom prst="rect">
            <a:avLst/>
          </a:prstGeom>
          <a:solidFill>
            <a:srgbClr val="F1E7DF"/>
          </a:solidFill>
        </p:spPr>
      </p:sp>
      <p:pic>
        <p:nvPicPr>
          <p:cNvPr id="3" name="Picture 3"/>
          <p:cNvPicPr>
            <a:picLocks noChangeAspect="1"/>
          </p:cNvPicPr>
          <p:nvPr/>
        </p:nvPicPr>
        <p:blipFill>
          <a:blip r:embed="rId2"/>
          <a:srcRect l="26165" r="23633"/>
          <a:stretch>
            <a:fillRect/>
          </a:stretch>
        </p:blipFill>
        <p:spPr>
          <a:xfrm>
            <a:off x="-737973" y="1028700"/>
            <a:ext cx="8024738" cy="8991665"/>
          </a:xfrm>
          <a:prstGeom prst="rect">
            <a:avLst/>
          </a:prstGeom>
        </p:spPr>
      </p:pic>
      <p:sp>
        <p:nvSpPr>
          <p:cNvPr id="4" name="TextBox 4"/>
          <p:cNvSpPr txBox="1"/>
          <p:nvPr/>
        </p:nvSpPr>
        <p:spPr>
          <a:xfrm>
            <a:off x="5332189" y="785591"/>
            <a:ext cx="5912413" cy="1562100"/>
          </a:xfrm>
          <a:prstGeom prst="rect">
            <a:avLst/>
          </a:prstGeom>
        </p:spPr>
        <p:txBody>
          <a:bodyPr lIns="0" tIns="0" rIns="0" bIns="0" rtlCol="0" anchor="t">
            <a:spAutoFit/>
          </a:bodyPr>
          <a:lstStyle/>
          <a:p>
            <a:pPr marL="0" lvl="0" indent="0" algn="r">
              <a:lnSpc>
                <a:spcPts val="6178"/>
              </a:lnSpc>
            </a:pPr>
            <a:r>
              <a:rPr lang="en-US" sz="5148">
                <a:solidFill>
                  <a:srgbClr val="3D3D3D"/>
                </a:solidFill>
                <a:latin typeface="Barlow Medium Bold"/>
              </a:rPr>
              <a:t>Topic Discussion - Popularity</a:t>
            </a:r>
          </a:p>
        </p:txBody>
      </p:sp>
      <p:sp>
        <p:nvSpPr>
          <p:cNvPr id="5" name="TextBox 5"/>
          <p:cNvSpPr txBox="1"/>
          <p:nvPr/>
        </p:nvSpPr>
        <p:spPr>
          <a:xfrm>
            <a:off x="5844228" y="2704363"/>
            <a:ext cx="12443772" cy="5967698"/>
          </a:xfrm>
          <a:prstGeom prst="rect">
            <a:avLst/>
          </a:prstGeom>
        </p:spPr>
        <p:txBody>
          <a:bodyPr lIns="0" tIns="0" rIns="0" bIns="0" rtlCol="0" anchor="t">
            <a:spAutoFit/>
          </a:bodyPr>
          <a:lstStyle/>
          <a:p>
            <a:pPr marL="681602" lvl="1" indent="-340801">
              <a:lnSpc>
                <a:spcPts val="4798"/>
              </a:lnSpc>
              <a:buFont typeface="Arial"/>
              <a:buChar char="•"/>
            </a:pPr>
            <a:r>
              <a:rPr lang="en-US" sz="3157" spc="-236">
                <a:solidFill>
                  <a:srgbClr val="000000"/>
                </a:solidFill>
                <a:latin typeface="Nunito"/>
              </a:rPr>
              <a:t>NFL is one of the most popular American sports with billions of dollars spent on it. NFL's popularity starts from childhood, where kids grow up playing the sport and idolizing their favorite athlete.</a:t>
            </a:r>
          </a:p>
          <a:p>
            <a:pPr marL="681602" lvl="1" indent="-340801">
              <a:lnSpc>
                <a:spcPts val="4798"/>
              </a:lnSpc>
              <a:buFont typeface="Arial"/>
              <a:buChar char="•"/>
            </a:pPr>
            <a:r>
              <a:rPr lang="en-US" sz="3157" spc="-236">
                <a:solidFill>
                  <a:srgbClr val="000000"/>
                </a:solidFill>
                <a:latin typeface="Nunito"/>
              </a:rPr>
              <a:t>Even as adults, NFL continues to be a popular pastime, with Sunday traditions and international games.</a:t>
            </a:r>
          </a:p>
          <a:p>
            <a:pPr marL="681602" lvl="1" indent="-340801">
              <a:lnSpc>
                <a:spcPts val="4798"/>
              </a:lnSpc>
              <a:buFont typeface="Arial"/>
              <a:buChar char="•"/>
            </a:pPr>
            <a:r>
              <a:rPr lang="en-US" sz="3157" spc="-236">
                <a:solidFill>
                  <a:srgbClr val="000000"/>
                </a:solidFill>
                <a:latin typeface="Nunito"/>
              </a:rPr>
              <a:t>NFL's popularity extends beyond traditional viewership to betting, including daily fantasy sports.</a:t>
            </a:r>
          </a:p>
          <a:p>
            <a:pPr marL="681602" lvl="1" indent="-340801">
              <a:lnSpc>
                <a:spcPts val="4798"/>
              </a:lnSpc>
              <a:buFont typeface="Arial"/>
              <a:buChar char="•"/>
            </a:pPr>
            <a:r>
              <a:rPr lang="en-US" sz="3157" spc="-236">
                <a:solidFill>
                  <a:srgbClr val="000000"/>
                </a:solidFill>
                <a:latin typeface="Nunito"/>
              </a:rPr>
              <a:t>NFL's popularity and market reach make it an exciting industry to apply machine learning models to.</a:t>
            </a:r>
          </a:p>
          <a:p>
            <a:pPr marL="0" lvl="0" indent="0">
              <a:lnSpc>
                <a:spcPts val="4798"/>
              </a:lnSpc>
            </a:pPr>
            <a:endParaRPr lang="en-US" sz="3157" spc="-236">
              <a:solidFill>
                <a:srgbClr val="000000"/>
              </a:solidFill>
              <a:latin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2018928"/>
            <a:ext cx="6210203" cy="826807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1028700" y="682552"/>
            <a:ext cx="5649941" cy="8067066"/>
            <a:chOff x="0" y="0"/>
            <a:chExt cx="1698479" cy="2425113"/>
          </a:xfrm>
        </p:grpSpPr>
        <p:sp>
          <p:nvSpPr>
            <p:cNvPr id="6" name="Freeform 6"/>
            <p:cNvSpPr/>
            <p:nvPr/>
          </p:nvSpPr>
          <p:spPr>
            <a:xfrm>
              <a:off x="0" y="0"/>
              <a:ext cx="1698479" cy="2425113"/>
            </a:xfrm>
            <a:custGeom>
              <a:avLst/>
              <a:gdLst/>
              <a:ahLst/>
              <a:cxnLst/>
              <a:rect l="l" t="t" r="r" b="b"/>
              <a:pathLst>
                <a:path w="1698479" h="2425113">
                  <a:moveTo>
                    <a:pt x="0" y="0"/>
                  </a:moveTo>
                  <a:lnTo>
                    <a:pt x="0" y="2425113"/>
                  </a:lnTo>
                  <a:lnTo>
                    <a:pt x="1698479" y="2425113"/>
                  </a:lnTo>
                  <a:lnTo>
                    <a:pt x="1698479" y="0"/>
                  </a:lnTo>
                  <a:lnTo>
                    <a:pt x="0" y="0"/>
                  </a:lnTo>
                  <a:close/>
                  <a:moveTo>
                    <a:pt x="1637519" y="2364153"/>
                  </a:moveTo>
                  <a:lnTo>
                    <a:pt x="59690" y="2364153"/>
                  </a:lnTo>
                  <a:lnTo>
                    <a:pt x="59690" y="59690"/>
                  </a:lnTo>
                  <a:lnTo>
                    <a:pt x="1637519" y="59690"/>
                  </a:lnTo>
                  <a:lnTo>
                    <a:pt x="1637519" y="2364153"/>
                  </a:lnTo>
                  <a:close/>
                </a:path>
              </a:pathLst>
            </a:custGeom>
            <a:solidFill>
              <a:srgbClr val="373736"/>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4600539" y="9057294"/>
            <a:ext cx="1608047" cy="40201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9789703" y="9057294"/>
            <a:ext cx="1608047" cy="402012"/>
          </a:xfrm>
          <a:prstGeom prst="rect">
            <a:avLst/>
          </a:prstGeom>
        </p:spPr>
      </p:pic>
      <p:sp>
        <p:nvSpPr>
          <p:cNvPr id="9" name="TextBox 9"/>
          <p:cNvSpPr txBox="1"/>
          <p:nvPr/>
        </p:nvSpPr>
        <p:spPr>
          <a:xfrm>
            <a:off x="5903271" y="563519"/>
            <a:ext cx="9380912" cy="1455408"/>
          </a:xfrm>
          <a:prstGeom prst="rect">
            <a:avLst/>
          </a:prstGeom>
        </p:spPr>
        <p:txBody>
          <a:bodyPr lIns="0" tIns="0" rIns="0" bIns="0" rtlCol="0" anchor="t">
            <a:spAutoFit/>
          </a:bodyPr>
          <a:lstStyle/>
          <a:p>
            <a:pPr algn="r">
              <a:lnSpc>
                <a:spcPts val="5880"/>
              </a:lnSpc>
            </a:pPr>
            <a:r>
              <a:rPr lang="en-US" sz="4200" spc="390">
                <a:solidFill>
                  <a:srgbClr val="373736"/>
                </a:solidFill>
                <a:latin typeface="Barlow Medium Bold"/>
              </a:rPr>
              <a:t>TOPIC DISCUSSION – </a:t>
            </a:r>
          </a:p>
          <a:p>
            <a:pPr algn="r">
              <a:lnSpc>
                <a:spcPts val="5880"/>
              </a:lnSpc>
            </a:pPr>
            <a:r>
              <a:rPr lang="en-US" sz="4200" spc="390">
                <a:solidFill>
                  <a:srgbClr val="373736"/>
                </a:solidFill>
                <a:latin typeface="Barlow Medium Bold"/>
              </a:rPr>
              <a:t>KEYS TO THE GAME</a:t>
            </a:r>
          </a:p>
        </p:txBody>
      </p:sp>
      <p:sp>
        <p:nvSpPr>
          <p:cNvPr id="10" name="TextBox 10"/>
          <p:cNvSpPr txBox="1"/>
          <p:nvPr/>
        </p:nvSpPr>
        <p:spPr>
          <a:xfrm>
            <a:off x="8014992" y="2485983"/>
            <a:ext cx="9773787" cy="6772317"/>
          </a:xfrm>
          <a:prstGeom prst="rect">
            <a:avLst/>
          </a:prstGeom>
        </p:spPr>
        <p:txBody>
          <a:bodyPr lIns="0" tIns="0" rIns="0" bIns="0" rtlCol="0" anchor="t">
            <a:spAutoFit/>
          </a:bodyPr>
          <a:lstStyle/>
          <a:p>
            <a:pPr marL="655239" lvl="1" indent="-327620">
              <a:lnSpc>
                <a:spcPts val="4916"/>
              </a:lnSpc>
              <a:buFont typeface="Arial"/>
              <a:buChar char="•"/>
            </a:pPr>
            <a:r>
              <a:rPr lang="en-US" sz="3034" spc="12">
                <a:solidFill>
                  <a:srgbClr val="000000"/>
                </a:solidFill>
                <a:latin typeface="Nunito Light"/>
              </a:rPr>
              <a:t>Strategy is a key element in NFL, with data analytics playing an increasing role in play designs.</a:t>
            </a:r>
          </a:p>
          <a:p>
            <a:pPr marL="655239" lvl="1" indent="-327620">
              <a:lnSpc>
                <a:spcPts val="4916"/>
              </a:lnSpc>
              <a:buFont typeface="Arial"/>
              <a:buChar char="•"/>
            </a:pPr>
            <a:r>
              <a:rPr lang="en-US" sz="3034" spc="12">
                <a:solidFill>
                  <a:srgbClr val="000000"/>
                </a:solidFill>
                <a:latin typeface="Nunito Light"/>
              </a:rPr>
              <a:t>Coaches' preparation and scouting impact the game, including film study during off-season and identifying opponent's weakness.</a:t>
            </a:r>
          </a:p>
          <a:p>
            <a:pPr marL="655239" lvl="1" indent="-327620">
              <a:lnSpc>
                <a:spcPts val="4916"/>
              </a:lnSpc>
              <a:buFont typeface="Arial"/>
              <a:buChar char="•"/>
            </a:pPr>
            <a:r>
              <a:rPr lang="en-US" sz="3034" spc="12">
                <a:solidFill>
                  <a:srgbClr val="000000"/>
                </a:solidFill>
                <a:latin typeface="Nunito Light"/>
              </a:rPr>
              <a:t>Additional data points and technology provide a competitive advantage.</a:t>
            </a:r>
          </a:p>
          <a:p>
            <a:pPr marL="655239" lvl="1" indent="-327620">
              <a:lnSpc>
                <a:spcPts val="4916"/>
              </a:lnSpc>
              <a:buFont typeface="Arial"/>
              <a:buChar char="•"/>
            </a:pPr>
            <a:r>
              <a:rPr lang="en-US" sz="3034" spc="12">
                <a:solidFill>
                  <a:srgbClr val="000000"/>
                </a:solidFill>
                <a:latin typeface="Nunito Light"/>
              </a:rPr>
              <a:t>Team strengths should be taken advantage of to succeed, such as offensive line run blocking or strong pass rush.</a:t>
            </a:r>
          </a:p>
          <a:p>
            <a:pPr>
              <a:lnSpc>
                <a:spcPts val="4916"/>
              </a:lnSpc>
            </a:pPr>
            <a:endParaRPr lang="en-US" sz="3034" spc="12">
              <a:solidFill>
                <a:srgbClr val="000000"/>
              </a:solidFill>
              <a:latin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TextBox 5"/>
          <p:cNvSpPr txBox="1"/>
          <p:nvPr/>
        </p:nvSpPr>
        <p:spPr>
          <a:xfrm>
            <a:off x="1028700" y="1659047"/>
            <a:ext cx="6385927"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TECHNOLOGIES USED </a:t>
            </a:r>
          </a:p>
        </p:txBody>
      </p:sp>
      <p:sp>
        <p:nvSpPr>
          <p:cNvPr id="6" name="TextBox 6"/>
          <p:cNvSpPr txBox="1"/>
          <p:nvPr/>
        </p:nvSpPr>
        <p:spPr>
          <a:xfrm>
            <a:off x="1774725" y="2480917"/>
            <a:ext cx="7810884" cy="6739922"/>
          </a:xfrm>
          <a:prstGeom prst="rect">
            <a:avLst/>
          </a:prstGeom>
        </p:spPr>
        <p:txBody>
          <a:bodyPr lIns="0" tIns="0" rIns="0" bIns="0" rtlCol="0" anchor="t">
            <a:spAutoFit/>
          </a:bodyPr>
          <a:lstStyle/>
          <a:p>
            <a:pPr marL="740318" lvl="1" indent="-370159">
              <a:lnSpc>
                <a:spcPts val="4354"/>
              </a:lnSpc>
              <a:buFont typeface="Arial"/>
              <a:buChar char="•"/>
            </a:pPr>
            <a:r>
              <a:rPr lang="en-US" sz="3428" spc="137" dirty="0">
                <a:solidFill>
                  <a:srgbClr val="546873"/>
                </a:solidFill>
                <a:latin typeface="Glacial Indifference"/>
              </a:rPr>
              <a:t>Open ML</a:t>
            </a:r>
          </a:p>
          <a:p>
            <a:pPr marL="1480636" lvl="2" indent="-493545">
              <a:lnSpc>
                <a:spcPts val="4354"/>
              </a:lnSpc>
              <a:buFont typeface="Arial"/>
              <a:buChar char="⚬"/>
            </a:pPr>
            <a:r>
              <a:rPr lang="en-US" sz="3428" spc="137" dirty="0">
                <a:solidFill>
                  <a:srgbClr val="546873"/>
                </a:solidFill>
                <a:latin typeface="Glacial Indifference"/>
              </a:rPr>
              <a:t>Data Source</a:t>
            </a:r>
          </a:p>
          <a:p>
            <a:pPr marL="740318" lvl="1" indent="-370159">
              <a:lnSpc>
                <a:spcPts val="4354"/>
              </a:lnSpc>
              <a:buFont typeface="Arial"/>
              <a:buChar char="•"/>
            </a:pPr>
            <a:r>
              <a:rPr lang="en-US" sz="3428" spc="137" dirty="0">
                <a:solidFill>
                  <a:srgbClr val="546873"/>
                </a:solidFill>
                <a:latin typeface="Glacial Indifference"/>
              </a:rPr>
              <a:t>Quick DBD</a:t>
            </a:r>
          </a:p>
          <a:p>
            <a:pPr marL="1480636" lvl="2" indent="-493545">
              <a:lnSpc>
                <a:spcPts val="4354"/>
              </a:lnSpc>
              <a:buFont typeface="Arial"/>
              <a:buChar char="⚬"/>
            </a:pPr>
            <a:r>
              <a:rPr lang="en-US" sz="3428" spc="137" dirty="0">
                <a:solidFill>
                  <a:srgbClr val="546873"/>
                </a:solidFill>
                <a:latin typeface="Glacial Indifference"/>
              </a:rPr>
              <a:t>ERD Diagram Creation </a:t>
            </a:r>
          </a:p>
          <a:p>
            <a:pPr marL="740318" lvl="1" indent="-370159">
              <a:lnSpc>
                <a:spcPts val="4354"/>
              </a:lnSpc>
              <a:buFont typeface="Arial"/>
              <a:buChar char="•"/>
            </a:pPr>
            <a:r>
              <a:rPr lang="en-US" sz="3428" spc="137" dirty="0">
                <a:solidFill>
                  <a:srgbClr val="546873"/>
                </a:solidFill>
                <a:latin typeface="Glacial Indifference"/>
              </a:rPr>
              <a:t>Python</a:t>
            </a:r>
          </a:p>
          <a:p>
            <a:pPr marL="1480636" lvl="2" indent="-493545">
              <a:lnSpc>
                <a:spcPts val="4354"/>
              </a:lnSpc>
              <a:buFont typeface="Arial"/>
              <a:buChar char="⚬"/>
            </a:pPr>
            <a:r>
              <a:rPr lang="en-US" sz="3428" spc="137" dirty="0">
                <a:solidFill>
                  <a:srgbClr val="546873"/>
                </a:solidFill>
                <a:latin typeface="Glacial Indifference"/>
              </a:rPr>
              <a:t>Data Cleaning</a:t>
            </a:r>
          </a:p>
          <a:p>
            <a:pPr marL="1480636" lvl="2" indent="-493545">
              <a:lnSpc>
                <a:spcPts val="4354"/>
              </a:lnSpc>
              <a:buFont typeface="Arial"/>
              <a:buChar char="⚬"/>
            </a:pPr>
            <a:r>
              <a:rPr lang="en-US" sz="3428" spc="137" dirty="0">
                <a:solidFill>
                  <a:srgbClr val="546873"/>
                </a:solidFill>
                <a:latin typeface="Glacial Indifference"/>
              </a:rPr>
              <a:t>Machine Modeling </a:t>
            </a:r>
          </a:p>
          <a:p>
            <a:pPr marL="740318" lvl="1" indent="-370159">
              <a:lnSpc>
                <a:spcPts val="4354"/>
              </a:lnSpc>
              <a:buFont typeface="Arial"/>
              <a:buChar char="•"/>
            </a:pPr>
            <a:r>
              <a:rPr lang="en-US" sz="3428" spc="137" dirty="0">
                <a:solidFill>
                  <a:srgbClr val="546873"/>
                </a:solidFill>
                <a:latin typeface="Glacial Indifference"/>
              </a:rPr>
              <a:t>AWS</a:t>
            </a:r>
          </a:p>
          <a:p>
            <a:pPr marL="1480636" lvl="2" indent="-493545">
              <a:lnSpc>
                <a:spcPts val="4354"/>
              </a:lnSpc>
              <a:buFont typeface="Arial"/>
              <a:buChar char="⚬"/>
            </a:pPr>
            <a:r>
              <a:rPr lang="en-US" sz="3428" spc="137" dirty="0">
                <a:solidFill>
                  <a:srgbClr val="546873"/>
                </a:solidFill>
                <a:latin typeface="Glacial Indifference"/>
              </a:rPr>
              <a:t>Server</a:t>
            </a:r>
          </a:p>
          <a:p>
            <a:pPr marL="740318" lvl="1" indent="-370159">
              <a:lnSpc>
                <a:spcPts val="4354"/>
              </a:lnSpc>
              <a:buFont typeface="Arial"/>
              <a:buChar char="•"/>
            </a:pPr>
            <a:r>
              <a:rPr lang="en-US" sz="3428" spc="137" dirty="0">
                <a:solidFill>
                  <a:srgbClr val="546873"/>
                </a:solidFill>
                <a:latin typeface="Glacial Indifference"/>
              </a:rPr>
              <a:t>PG Admin </a:t>
            </a:r>
          </a:p>
          <a:p>
            <a:pPr marL="1480636" lvl="2" indent="-493545">
              <a:lnSpc>
                <a:spcPts val="4354"/>
              </a:lnSpc>
              <a:buFont typeface="Arial"/>
              <a:buChar char="⚬"/>
            </a:pPr>
            <a:r>
              <a:rPr lang="en-US" sz="3428" spc="137" dirty="0">
                <a:solidFill>
                  <a:srgbClr val="546873"/>
                </a:solidFill>
                <a:latin typeface="Glacial Indifference"/>
              </a:rPr>
              <a:t>SQL</a:t>
            </a:r>
          </a:p>
          <a:p>
            <a:pPr marL="740318" lvl="1" indent="-370159">
              <a:lnSpc>
                <a:spcPts val="4354"/>
              </a:lnSpc>
              <a:buFont typeface="Arial"/>
              <a:buChar char="•"/>
            </a:pPr>
            <a:r>
              <a:rPr lang="en-US" sz="3428" spc="137" dirty="0">
                <a:solidFill>
                  <a:srgbClr val="546873"/>
                </a:solidFill>
                <a:latin typeface="Glacial Indifference"/>
              </a:rPr>
              <a:t>Tableau</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9662" y="1751163"/>
            <a:ext cx="634992" cy="458349"/>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06648" y="1649522"/>
            <a:ext cx="504043" cy="66163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97095" y="1700343"/>
            <a:ext cx="571419" cy="559990"/>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1449" y="1696456"/>
            <a:ext cx="537826" cy="567762"/>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12059" y="1649522"/>
            <a:ext cx="441489" cy="6616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95299" y="1649522"/>
            <a:ext cx="589454" cy="66163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83940" y="8057366"/>
            <a:ext cx="640714" cy="49859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526344" y="7975846"/>
            <a:ext cx="264653" cy="66163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42609" y="8074092"/>
            <a:ext cx="680391" cy="465140"/>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751180" y="8026575"/>
            <a:ext cx="563247" cy="560175"/>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439464" y="7975846"/>
            <a:ext cx="241796" cy="661632"/>
          </a:xfrm>
          <a:prstGeom prst="rect">
            <a:avLst/>
          </a:prstGeom>
        </p:spPr>
      </p:pic>
      <p:pic>
        <p:nvPicPr>
          <p:cNvPr id="18" name="Picture 1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95299" y="8023189"/>
            <a:ext cx="589454" cy="566947"/>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16487" y="6394265"/>
            <a:ext cx="381341" cy="661632"/>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27700" y="6394265"/>
            <a:ext cx="461939" cy="661632"/>
          </a:xfrm>
          <a:prstGeom prst="rect">
            <a:avLst/>
          </a:prstGeom>
        </p:spPr>
      </p:pic>
      <p:pic>
        <p:nvPicPr>
          <p:cNvPr id="21" name="Picture 21"/>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834392" y="6394265"/>
            <a:ext cx="496825" cy="661632"/>
          </a:xfrm>
          <a:prstGeom prst="rect">
            <a:avLst/>
          </a:prstGeom>
        </p:spPr>
      </p:pic>
      <p:pic>
        <p:nvPicPr>
          <p:cNvPr id="22" name="Picture 22"/>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777775" y="6394265"/>
            <a:ext cx="510058" cy="661632"/>
          </a:xfrm>
          <a:prstGeom prst="rect">
            <a:avLst/>
          </a:prstGeom>
        </p:spPr>
      </p:pic>
      <p:pic>
        <p:nvPicPr>
          <p:cNvPr id="23" name="Picture 23"/>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414803" y="6394265"/>
            <a:ext cx="291118" cy="661632"/>
          </a:xfrm>
          <a:prstGeom prst="rect">
            <a:avLst/>
          </a:prstGeom>
        </p:spPr>
      </p:pic>
      <p:pic>
        <p:nvPicPr>
          <p:cNvPr id="24" name="Picture 24"/>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32317" y="6467372"/>
            <a:ext cx="515418" cy="515418"/>
          </a:xfrm>
          <a:prstGeom prst="rect">
            <a:avLst/>
          </a:prstGeom>
        </p:spPr>
      </p:pic>
      <p:pic>
        <p:nvPicPr>
          <p:cNvPr id="25" name="Picture 25"/>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908796" y="4852733"/>
            <a:ext cx="596723" cy="581534"/>
          </a:xfrm>
          <a:prstGeom prst="rect">
            <a:avLst/>
          </a:prstGeom>
        </p:spPr>
      </p:pic>
      <p:pic>
        <p:nvPicPr>
          <p:cNvPr id="26" name="Picture 26"/>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415671" y="4812684"/>
            <a:ext cx="485999" cy="661632"/>
          </a:xfrm>
          <a:prstGeom prst="rect">
            <a:avLst/>
          </a:prstGeom>
        </p:spPr>
      </p:pic>
      <p:pic>
        <p:nvPicPr>
          <p:cNvPr id="27" name="Picture 2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788679" y="4812684"/>
            <a:ext cx="588251" cy="661632"/>
          </a:xfrm>
          <a:prstGeom prst="rect">
            <a:avLst/>
          </a:prstGeom>
        </p:spPr>
      </p:pic>
      <p:pic>
        <p:nvPicPr>
          <p:cNvPr id="28" name="Picture 28"/>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774166" y="4812684"/>
            <a:ext cx="517276" cy="661632"/>
          </a:xfrm>
          <a:prstGeom prst="rect">
            <a:avLst/>
          </a:prstGeom>
        </p:spPr>
      </p:pic>
      <p:pic>
        <p:nvPicPr>
          <p:cNvPr id="29" name="Picture 29"/>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217063" y="4866364"/>
            <a:ext cx="686597" cy="554271"/>
          </a:xfrm>
          <a:prstGeom prst="rect">
            <a:avLst/>
          </a:prstGeom>
        </p:spPr>
      </p:pic>
      <p:pic>
        <p:nvPicPr>
          <p:cNvPr id="30" name="Picture 30"/>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61947" y="4910863"/>
            <a:ext cx="656157" cy="465275"/>
          </a:xfrm>
          <a:prstGeom prst="rect">
            <a:avLst/>
          </a:prstGeom>
        </p:spPr>
      </p:pic>
      <p:pic>
        <p:nvPicPr>
          <p:cNvPr id="31" name="Picture 31"/>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39584" y="3231103"/>
            <a:ext cx="735147" cy="661632"/>
          </a:xfrm>
          <a:prstGeom prst="rect">
            <a:avLst/>
          </a:prstGeom>
        </p:spPr>
      </p:pic>
      <p:pic>
        <p:nvPicPr>
          <p:cNvPr id="32" name="Picture 32"/>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68794" y="3263915"/>
            <a:ext cx="579752" cy="596007"/>
          </a:xfrm>
          <a:prstGeom prst="rect">
            <a:avLst/>
          </a:prstGeom>
        </p:spPr>
      </p:pic>
      <p:pic>
        <p:nvPicPr>
          <p:cNvPr id="33" name="Picture 33"/>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775296" y="3263915"/>
            <a:ext cx="615017" cy="596007"/>
          </a:xfrm>
          <a:prstGeom prst="rect">
            <a:avLst/>
          </a:prstGeom>
        </p:spPr>
      </p:pic>
      <p:pic>
        <p:nvPicPr>
          <p:cNvPr id="34" name="Picture 34"/>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97723" y="3231103"/>
            <a:ext cx="670161" cy="661632"/>
          </a:xfrm>
          <a:prstGeom prst="rect">
            <a:avLst/>
          </a:prstGeom>
        </p:spPr>
      </p:pic>
      <p:pic>
        <p:nvPicPr>
          <p:cNvPr id="35" name="Picture 35"/>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312550" y="3231103"/>
            <a:ext cx="495622" cy="661632"/>
          </a:xfrm>
          <a:prstGeom prst="rect">
            <a:avLst/>
          </a:prstGeom>
        </p:spPr>
      </p:pic>
      <p:pic>
        <p:nvPicPr>
          <p:cNvPr id="36" name="Picture 36"/>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72890" y="3231103"/>
            <a:ext cx="434271" cy="661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0D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582589" cy="10287000"/>
            <a:chOff x="0" y="0"/>
            <a:chExt cx="4776786" cy="13716000"/>
          </a:xfrm>
        </p:grpSpPr>
        <p:pic>
          <p:nvPicPr>
            <p:cNvPr id="3" name="Picture 3"/>
            <p:cNvPicPr>
              <a:picLocks noChangeAspect="1"/>
            </p:cNvPicPr>
            <p:nvPr/>
          </p:nvPicPr>
          <p:blipFill>
            <a:blip r:embed="rId2"/>
            <a:srcRect l="28233" r="28233"/>
            <a:stretch>
              <a:fillRect/>
            </a:stretch>
          </p:blipFill>
          <p:spPr>
            <a:xfrm>
              <a:off x="0" y="0"/>
              <a:ext cx="4776786" cy="13716000"/>
            </a:xfrm>
            <a:prstGeom prst="rect">
              <a:avLst/>
            </a:prstGeom>
          </p:spPr>
        </p:pic>
      </p:grpSp>
      <p:sp>
        <p:nvSpPr>
          <p:cNvPr id="4" name="TextBox 4"/>
          <p:cNvSpPr txBox="1"/>
          <p:nvPr/>
        </p:nvSpPr>
        <p:spPr>
          <a:xfrm>
            <a:off x="4728714" y="1474470"/>
            <a:ext cx="7302503" cy="360045"/>
          </a:xfrm>
          <a:prstGeom prst="rect">
            <a:avLst/>
          </a:prstGeom>
        </p:spPr>
        <p:txBody>
          <a:bodyPr lIns="0" tIns="0" rIns="0" bIns="0" rtlCol="0" anchor="t">
            <a:spAutoFit/>
          </a:bodyPr>
          <a:lstStyle/>
          <a:p>
            <a:pPr>
              <a:lnSpc>
                <a:spcPts val="2475"/>
              </a:lnSpc>
            </a:pPr>
            <a:r>
              <a:rPr lang="en-US" sz="3300">
                <a:solidFill>
                  <a:srgbClr val="2F2F2D"/>
                </a:solidFill>
                <a:latin typeface="Fredoka One"/>
              </a:rPr>
              <a:t>Questions We Will Be Answering</a:t>
            </a:r>
          </a:p>
        </p:txBody>
      </p:sp>
      <p:sp>
        <p:nvSpPr>
          <p:cNvPr id="5" name="TextBox 5"/>
          <p:cNvSpPr txBox="1"/>
          <p:nvPr/>
        </p:nvSpPr>
        <p:spPr>
          <a:xfrm>
            <a:off x="13962252" y="1705906"/>
            <a:ext cx="2859797" cy="1693588"/>
          </a:xfrm>
          <a:prstGeom prst="rect">
            <a:avLst/>
          </a:prstGeom>
        </p:spPr>
        <p:txBody>
          <a:bodyPr lIns="0" tIns="0" rIns="0" bIns="0" rtlCol="0" anchor="t">
            <a:spAutoFit/>
          </a:bodyPr>
          <a:lstStyle/>
          <a:p>
            <a:pPr algn="ctr">
              <a:lnSpc>
                <a:spcPts val="3443"/>
              </a:lnSpc>
              <a:spcBef>
                <a:spcPct val="0"/>
              </a:spcBef>
            </a:pPr>
            <a:r>
              <a:rPr lang="en-US" sz="2459">
                <a:solidFill>
                  <a:srgbClr val="E1E0D6"/>
                </a:solidFill>
                <a:latin typeface="Open Sans Bold Italics"/>
              </a:rPr>
              <a:t>"Photos are a reflection of a story and full of meaning."</a:t>
            </a:r>
          </a:p>
        </p:txBody>
      </p:sp>
      <p:sp>
        <p:nvSpPr>
          <p:cNvPr id="6" name="TextBox 6"/>
          <p:cNvSpPr txBox="1"/>
          <p:nvPr/>
        </p:nvSpPr>
        <p:spPr>
          <a:xfrm>
            <a:off x="6565963" y="2419350"/>
            <a:ext cx="10930507" cy="4739521"/>
          </a:xfrm>
          <a:prstGeom prst="rect">
            <a:avLst/>
          </a:prstGeom>
        </p:spPr>
        <p:txBody>
          <a:bodyPr lIns="0" tIns="0" rIns="0" bIns="0" rtlCol="0" anchor="t">
            <a:spAutoFit/>
          </a:bodyPr>
          <a:lstStyle/>
          <a:p>
            <a:pPr marL="465275" lvl="1" indent="-232638" algn="just">
              <a:lnSpc>
                <a:spcPts val="4266"/>
              </a:lnSpc>
              <a:buFont typeface="Arial"/>
              <a:buChar char="•"/>
            </a:pPr>
            <a:r>
              <a:rPr lang="en-US" sz="2155" spc="168">
                <a:solidFill>
                  <a:srgbClr val="000000"/>
                </a:solidFill>
                <a:latin typeface="Canva Sans Bold"/>
              </a:rPr>
              <a:t>Can we create a machine learning model to analyze key metrics' impact on winning NFL games?</a:t>
            </a:r>
          </a:p>
          <a:p>
            <a:pPr marL="465275" lvl="1" indent="-232638" algn="just">
              <a:lnSpc>
                <a:spcPts val="4266"/>
              </a:lnSpc>
              <a:buFont typeface="Arial"/>
              <a:buChar char="•"/>
            </a:pPr>
            <a:r>
              <a:rPr lang="en-US" sz="2155" spc="168">
                <a:solidFill>
                  <a:srgbClr val="000000"/>
                </a:solidFill>
                <a:latin typeface="Canva Sans Bold"/>
              </a:rPr>
              <a:t>What specific statistics will be used to train this model?</a:t>
            </a:r>
          </a:p>
          <a:p>
            <a:pPr marL="465275" lvl="1" indent="-232638" algn="just">
              <a:lnSpc>
                <a:spcPts val="4266"/>
              </a:lnSpc>
              <a:buFont typeface="Arial"/>
              <a:buChar char="•"/>
            </a:pPr>
            <a:r>
              <a:rPr lang="en-US" sz="2155" spc="168">
                <a:solidFill>
                  <a:srgbClr val="000000"/>
                </a:solidFill>
                <a:latin typeface="Canva Sans Bold"/>
              </a:rPr>
              <a:t>How do these statistics play a major part in winning football games?</a:t>
            </a:r>
          </a:p>
          <a:p>
            <a:pPr marL="465275" lvl="1" indent="-232638" algn="just">
              <a:lnSpc>
                <a:spcPts val="4266"/>
              </a:lnSpc>
              <a:buFont typeface="Arial"/>
              <a:buChar char="•"/>
            </a:pPr>
            <a:r>
              <a:rPr lang="en-US" sz="2155" spc="168">
                <a:solidFill>
                  <a:srgbClr val="000000"/>
                </a:solidFill>
                <a:latin typeface="Canva Sans Bold"/>
              </a:rPr>
              <a:t>Can teams that rank high in these statistics win more playoff games and Super Bowls?</a:t>
            </a:r>
          </a:p>
          <a:p>
            <a:pPr marL="465275" lvl="1" indent="-232638" algn="just">
              <a:lnSpc>
                <a:spcPts val="4266"/>
              </a:lnSpc>
              <a:buFont typeface="Arial"/>
              <a:buChar char="•"/>
            </a:pPr>
            <a:r>
              <a:rPr lang="en-US" sz="2155" spc="168">
                <a:solidFill>
                  <a:srgbClr val="000000"/>
                </a:solidFill>
                <a:latin typeface="Canva Sans Bold"/>
              </a:rPr>
              <a:t>Will this model provide ideal targets for these statistics to help teams win games on any given Sunday?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004291" y="-438150"/>
            <a:ext cx="7539389" cy="10725150"/>
            <a:chOff x="0" y="0"/>
            <a:chExt cx="10052519" cy="14300200"/>
          </a:xfrm>
        </p:grpSpPr>
        <p:pic>
          <p:nvPicPr>
            <p:cNvPr id="3" name="Picture 3"/>
            <p:cNvPicPr>
              <a:picLocks noChangeAspect="1"/>
            </p:cNvPicPr>
            <p:nvPr/>
          </p:nvPicPr>
          <p:blipFill>
            <a:blip r:embed="rId2"/>
            <a:srcRect l="26577" r="26577"/>
            <a:stretch>
              <a:fillRect/>
            </a:stretch>
          </p:blipFill>
          <p:spPr>
            <a:xfrm>
              <a:off x="0" y="0"/>
              <a:ext cx="10052519" cy="14300200"/>
            </a:xfrm>
            <a:prstGeom prst="rect">
              <a:avLst/>
            </a:prstGeom>
          </p:spPr>
        </p:pic>
      </p:grpSp>
      <p:grpSp>
        <p:nvGrpSpPr>
          <p:cNvPr id="4" name="Group 4"/>
          <p:cNvGrpSpPr/>
          <p:nvPr/>
        </p:nvGrpSpPr>
        <p:grpSpPr>
          <a:xfrm>
            <a:off x="2607512" y="4231838"/>
            <a:ext cx="3867471" cy="3867471"/>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7" name="Group 7"/>
          <p:cNvGrpSpPr/>
          <p:nvPr/>
        </p:nvGrpSpPr>
        <p:grpSpPr>
          <a:xfrm>
            <a:off x="5461049" y="4231838"/>
            <a:ext cx="3867471" cy="38674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0" name="Group 10"/>
          <p:cNvGrpSpPr/>
          <p:nvPr/>
        </p:nvGrpSpPr>
        <p:grpSpPr>
          <a:xfrm>
            <a:off x="3991164" y="2398705"/>
            <a:ext cx="3867471" cy="386747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13"/>
          <p:cNvGrpSpPr/>
          <p:nvPr/>
        </p:nvGrpSpPr>
        <p:grpSpPr>
          <a:xfrm rot="5400000">
            <a:off x="5622712" y="6048027"/>
            <a:ext cx="663450" cy="5658941"/>
            <a:chOff x="0" y="0"/>
            <a:chExt cx="174736" cy="1490421"/>
          </a:xfrm>
        </p:grpSpPr>
        <p:sp>
          <p:nvSpPr>
            <p:cNvPr id="14" name="Freeform 14"/>
            <p:cNvSpPr/>
            <p:nvPr/>
          </p:nvSpPr>
          <p:spPr>
            <a:xfrm>
              <a:off x="0" y="0"/>
              <a:ext cx="174736" cy="1490421"/>
            </a:xfrm>
            <a:custGeom>
              <a:avLst/>
              <a:gdLst/>
              <a:ahLst/>
              <a:cxnLst/>
              <a:rect l="l" t="t" r="r" b="b"/>
              <a:pathLst>
                <a:path w="174736" h="1490421">
                  <a:moveTo>
                    <a:pt x="0" y="0"/>
                  </a:moveTo>
                  <a:lnTo>
                    <a:pt x="174736" y="0"/>
                  </a:lnTo>
                  <a:lnTo>
                    <a:pt x="174736" y="1490421"/>
                  </a:lnTo>
                  <a:lnTo>
                    <a:pt x="0" y="1490421"/>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6" name="AutoShape 16"/>
          <p:cNvSpPr/>
          <p:nvPr/>
        </p:nvSpPr>
        <p:spPr>
          <a:xfrm rot="-5400000">
            <a:off x="4554993" y="7145856"/>
            <a:ext cx="2780783" cy="0"/>
          </a:xfrm>
          <a:prstGeom prst="line">
            <a:avLst/>
          </a:prstGeom>
          <a:ln w="19050" cap="flat">
            <a:solidFill>
              <a:srgbClr val="798F9B"/>
            </a:solidFill>
            <a:prstDash val="solid"/>
            <a:headEnd type="triangle" w="lg" len="med"/>
            <a:tailEnd type="triangle" w="lg" len="med"/>
          </a:ln>
        </p:spPr>
      </p:sp>
      <p:sp>
        <p:nvSpPr>
          <p:cNvPr id="17" name="TextBox 17"/>
          <p:cNvSpPr txBox="1"/>
          <p:nvPr/>
        </p:nvSpPr>
        <p:spPr>
          <a:xfrm>
            <a:off x="4455016" y="3624778"/>
            <a:ext cx="2939768" cy="271145"/>
          </a:xfrm>
          <a:prstGeom prst="rect">
            <a:avLst/>
          </a:prstGeom>
        </p:spPr>
        <p:txBody>
          <a:bodyPr lIns="0" tIns="0" rIns="0" bIns="0" rtlCol="0" anchor="t">
            <a:spAutoFit/>
          </a:bodyPr>
          <a:lstStyle/>
          <a:p>
            <a:pPr algn="ctr">
              <a:lnSpc>
                <a:spcPts val="2380"/>
              </a:lnSpc>
              <a:spcBef>
                <a:spcPct val="0"/>
              </a:spcBef>
            </a:pPr>
            <a:r>
              <a:rPr lang="en-US" sz="1700" spc="102">
                <a:solidFill>
                  <a:srgbClr val="546873"/>
                </a:solidFill>
                <a:latin typeface="Nunito Bold"/>
              </a:rPr>
              <a:t>Point Scored Diffrential </a:t>
            </a:r>
          </a:p>
        </p:txBody>
      </p:sp>
      <p:sp>
        <p:nvSpPr>
          <p:cNvPr id="18" name="TextBox 18"/>
          <p:cNvSpPr txBox="1"/>
          <p:nvPr/>
        </p:nvSpPr>
        <p:spPr>
          <a:xfrm>
            <a:off x="2824082" y="6409052"/>
            <a:ext cx="2660473"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Turn Over Diffrential </a:t>
            </a:r>
          </a:p>
        </p:txBody>
      </p:sp>
      <p:sp>
        <p:nvSpPr>
          <p:cNvPr id="19" name="TextBox 19"/>
          <p:cNvSpPr txBox="1"/>
          <p:nvPr/>
        </p:nvSpPr>
        <p:spPr>
          <a:xfrm>
            <a:off x="6337675" y="6409052"/>
            <a:ext cx="2665504"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Time Of Posstion</a:t>
            </a:r>
          </a:p>
        </p:txBody>
      </p:sp>
      <p:sp>
        <p:nvSpPr>
          <p:cNvPr id="20" name="TextBox 20"/>
          <p:cNvSpPr txBox="1"/>
          <p:nvPr/>
        </p:nvSpPr>
        <p:spPr>
          <a:xfrm>
            <a:off x="5484554" y="3220302"/>
            <a:ext cx="880692" cy="379730"/>
          </a:xfrm>
          <a:prstGeom prst="rect">
            <a:avLst/>
          </a:prstGeom>
        </p:spPr>
        <p:txBody>
          <a:bodyPr lIns="0" tIns="0" rIns="0" bIns="0" rtlCol="0" anchor="t">
            <a:spAutoFit/>
          </a:bodyPr>
          <a:lstStyle/>
          <a:p>
            <a:pPr algn="ctr">
              <a:lnSpc>
                <a:spcPts val="3219"/>
              </a:lnSpc>
              <a:spcBef>
                <a:spcPct val="0"/>
              </a:spcBef>
            </a:pPr>
            <a:r>
              <a:rPr lang="en-US" sz="2299">
                <a:solidFill>
                  <a:srgbClr val="546873"/>
                </a:solidFill>
                <a:latin typeface="Nunito Bold"/>
              </a:rPr>
              <a:t>01</a:t>
            </a:r>
          </a:p>
        </p:txBody>
      </p:sp>
      <p:sp>
        <p:nvSpPr>
          <p:cNvPr id="21" name="TextBox 21"/>
          <p:cNvSpPr txBox="1"/>
          <p:nvPr/>
        </p:nvSpPr>
        <p:spPr>
          <a:xfrm>
            <a:off x="3713972"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02</a:t>
            </a:r>
          </a:p>
        </p:txBody>
      </p:sp>
      <p:sp>
        <p:nvSpPr>
          <p:cNvPr id="22" name="TextBox 22"/>
          <p:cNvSpPr txBox="1"/>
          <p:nvPr/>
        </p:nvSpPr>
        <p:spPr>
          <a:xfrm>
            <a:off x="7230081"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03</a:t>
            </a:r>
          </a:p>
        </p:txBody>
      </p:sp>
      <p:sp>
        <p:nvSpPr>
          <p:cNvPr id="23" name="TextBox 23"/>
          <p:cNvSpPr txBox="1"/>
          <p:nvPr/>
        </p:nvSpPr>
        <p:spPr>
          <a:xfrm>
            <a:off x="3065893" y="8669597"/>
            <a:ext cx="5718015" cy="379730"/>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a:rPr>
              <a:t>WINNER</a:t>
            </a:r>
          </a:p>
        </p:txBody>
      </p:sp>
      <p:grpSp>
        <p:nvGrpSpPr>
          <p:cNvPr id="24" name="Group 24"/>
          <p:cNvGrpSpPr/>
          <p:nvPr/>
        </p:nvGrpSpPr>
        <p:grpSpPr>
          <a:xfrm>
            <a:off x="-334570" y="-228600"/>
            <a:ext cx="836504" cy="10863987"/>
            <a:chOff x="0" y="0"/>
            <a:chExt cx="220314" cy="2861297"/>
          </a:xfrm>
        </p:grpSpPr>
        <p:sp>
          <p:nvSpPr>
            <p:cNvPr id="25" name="Freeform 2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27" name="TextBox 27"/>
          <p:cNvSpPr txBox="1"/>
          <p:nvPr/>
        </p:nvSpPr>
        <p:spPr>
          <a:xfrm>
            <a:off x="1028700" y="990600"/>
            <a:ext cx="7755207" cy="763270"/>
          </a:xfrm>
          <a:prstGeom prst="rect">
            <a:avLst/>
          </a:prstGeom>
        </p:spPr>
        <p:txBody>
          <a:bodyPr lIns="0" tIns="0" rIns="0" bIns="0" rtlCol="0" anchor="t">
            <a:spAutoFit/>
          </a:bodyPr>
          <a:lstStyle/>
          <a:p>
            <a:pPr>
              <a:lnSpc>
                <a:spcPts val="3080"/>
              </a:lnSpc>
              <a:spcBef>
                <a:spcPct val="0"/>
              </a:spcBef>
            </a:pPr>
            <a:r>
              <a:rPr lang="en-US" sz="2200">
                <a:solidFill>
                  <a:srgbClr val="546873"/>
                </a:solidFill>
                <a:latin typeface="Fredoka One"/>
              </a:rPr>
              <a:t>What key metrics  a team needs to meet to be the winner of NFL game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693585" y="1766734"/>
            <a:ext cx="8594415" cy="4351491"/>
            <a:chOff x="0" y="0"/>
            <a:chExt cx="11459220" cy="5801987"/>
          </a:xfrm>
        </p:grpSpPr>
        <p:pic>
          <p:nvPicPr>
            <p:cNvPr id="3" name="Picture 3"/>
            <p:cNvPicPr>
              <a:picLocks noChangeAspect="1"/>
            </p:cNvPicPr>
            <p:nvPr/>
          </p:nvPicPr>
          <p:blipFill>
            <a:blip r:embed="rId2"/>
            <a:srcRect t="4994" b="4994"/>
            <a:stretch>
              <a:fillRect/>
            </a:stretch>
          </p:blipFill>
          <p:spPr>
            <a:xfrm>
              <a:off x="0" y="0"/>
              <a:ext cx="11459220" cy="5801987"/>
            </a:xfrm>
            <a:prstGeom prst="rect">
              <a:avLst/>
            </a:prstGeom>
          </p:spPr>
        </p:pic>
      </p:grpSp>
      <p:grpSp>
        <p:nvGrpSpPr>
          <p:cNvPr id="4" name="Group 4"/>
          <p:cNvGrpSpPr/>
          <p:nvPr/>
        </p:nvGrpSpPr>
        <p:grpSpPr>
          <a:xfrm>
            <a:off x="5930722" y="6802689"/>
            <a:ext cx="6426557" cy="3621858"/>
            <a:chOff x="0" y="0"/>
            <a:chExt cx="1692591" cy="953905"/>
          </a:xfrm>
        </p:grpSpPr>
        <p:sp>
          <p:nvSpPr>
            <p:cNvPr id="5" name="Freeform 5"/>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798F9B"/>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12357011" y="6802689"/>
            <a:ext cx="6426557" cy="3621858"/>
            <a:chOff x="0" y="0"/>
            <a:chExt cx="1692591" cy="953905"/>
          </a:xfrm>
        </p:grpSpPr>
        <p:sp>
          <p:nvSpPr>
            <p:cNvPr id="8" name="Freeform 8"/>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546873"/>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a:off x="-495835" y="6802689"/>
            <a:ext cx="6426557" cy="3621858"/>
            <a:chOff x="0" y="0"/>
            <a:chExt cx="1692591" cy="953905"/>
          </a:xfrm>
        </p:grpSpPr>
        <p:sp>
          <p:nvSpPr>
            <p:cNvPr id="11" name="Freeform 11"/>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91A8B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2266538" y="7708899"/>
            <a:ext cx="1099169" cy="109916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8594415" y="7708899"/>
            <a:ext cx="1099169" cy="109916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9" name="Group 19"/>
          <p:cNvGrpSpPr/>
          <p:nvPr/>
        </p:nvGrpSpPr>
        <p:grpSpPr>
          <a:xfrm>
            <a:off x="14829737" y="7708899"/>
            <a:ext cx="1099169" cy="10991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22" name="TextBox 22"/>
          <p:cNvSpPr txBox="1"/>
          <p:nvPr/>
        </p:nvSpPr>
        <p:spPr>
          <a:xfrm>
            <a:off x="760382" y="8998569"/>
            <a:ext cx="4111482" cy="1153795"/>
          </a:xfrm>
          <a:prstGeom prst="rect">
            <a:avLst/>
          </a:prstGeom>
        </p:spPr>
        <p:txBody>
          <a:bodyPr lIns="0" tIns="0" rIns="0" bIns="0" rtlCol="0" anchor="t">
            <a:spAutoFit/>
          </a:bodyPr>
          <a:lstStyle/>
          <a:p>
            <a:pPr algn="ctr">
              <a:lnSpc>
                <a:spcPts val="3080"/>
              </a:lnSpc>
              <a:spcBef>
                <a:spcPct val="0"/>
              </a:spcBef>
            </a:pPr>
            <a:r>
              <a:rPr lang="en-US" sz="2200">
                <a:solidFill>
                  <a:srgbClr val="EDEAE5"/>
                </a:solidFill>
                <a:latin typeface="Nunito"/>
              </a:rPr>
              <a:t>Date of the game, Home Team, Away Team, Date of the game, Score</a:t>
            </a:r>
          </a:p>
        </p:txBody>
      </p:sp>
      <p:sp>
        <p:nvSpPr>
          <p:cNvPr id="23" name="TextBox 23"/>
          <p:cNvSpPr txBox="1"/>
          <p:nvPr/>
        </p:nvSpPr>
        <p:spPr>
          <a:xfrm>
            <a:off x="6441258" y="7152417"/>
            <a:ext cx="5787692" cy="556483"/>
          </a:xfrm>
          <a:prstGeom prst="rect">
            <a:avLst/>
          </a:prstGeom>
        </p:spPr>
        <p:txBody>
          <a:bodyPr lIns="0" tIns="0" rIns="0" bIns="0" rtlCol="0" anchor="t">
            <a:spAutoFit/>
          </a:bodyPr>
          <a:lstStyle/>
          <a:p>
            <a:pPr algn="ctr">
              <a:lnSpc>
                <a:spcPts val="4502"/>
              </a:lnSpc>
              <a:spcBef>
                <a:spcPct val="0"/>
              </a:spcBef>
            </a:pPr>
            <a:r>
              <a:rPr lang="en-US" sz="3216">
                <a:solidFill>
                  <a:srgbClr val="000000"/>
                </a:solidFill>
                <a:latin typeface="Nunito Bold"/>
              </a:rPr>
              <a:t>Offensive statistics</a:t>
            </a:r>
          </a:p>
        </p:txBody>
      </p:sp>
      <p:sp>
        <p:nvSpPr>
          <p:cNvPr id="24" name="TextBox 24"/>
          <p:cNvSpPr txBox="1"/>
          <p:nvPr/>
        </p:nvSpPr>
        <p:spPr>
          <a:xfrm>
            <a:off x="8594415"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2</a:t>
            </a:r>
          </a:p>
        </p:txBody>
      </p:sp>
      <p:sp>
        <p:nvSpPr>
          <p:cNvPr id="25" name="TextBox 25"/>
          <p:cNvSpPr txBox="1"/>
          <p:nvPr/>
        </p:nvSpPr>
        <p:spPr>
          <a:xfrm>
            <a:off x="14829737"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3</a:t>
            </a:r>
          </a:p>
        </p:txBody>
      </p:sp>
      <p:sp>
        <p:nvSpPr>
          <p:cNvPr id="26" name="TextBox 26"/>
          <p:cNvSpPr txBox="1"/>
          <p:nvPr/>
        </p:nvSpPr>
        <p:spPr>
          <a:xfrm>
            <a:off x="6441258" y="8769969"/>
            <a:ext cx="5405484" cy="1397000"/>
          </a:xfrm>
          <a:prstGeom prst="rect">
            <a:avLst/>
          </a:prstGeom>
        </p:spPr>
        <p:txBody>
          <a:bodyPr lIns="0" tIns="0" rIns="0" bIns="0" rtlCol="0" anchor="t">
            <a:spAutoFit/>
          </a:bodyPr>
          <a:lstStyle/>
          <a:p>
            <a:pPr algn="ctr">
              <a:lnSpc>
                <a:spcPts val="2800"/>
              </a:lnSpc>
            </a:pPr>
            <a:r>
              <a:rPr lang="en-US" sz="2000">
                <a:solidFill>
                  <a:srgbClr val="EDEAE5"/>
                </a:solidFill>
                <a:latin typeface="Nunito"/>
              </a:rPr>
              <a:t>Efficiency on first, third and fourth downs, Passing yards, Completion attempts, Rushing</a:t>
            </a:r>
          </a:p>
          <a:p>
            <a:pPr>
              <a:lnSpc>
                <a:spcPts val="2800"/>
              </a:lnSpc>
              <a:spcBef>
                <a:spcPct val="0"/>
              </a:spcBef>
            </a:pPr>
            <a:r>
              <a:rPr lang="en-US" sz="2000">
                <a:solidFill>
                  <a:srgbClr val="EDEAE5"/>
                </a:solidFill>
                <a:latin typeface="Nunito"/>
              </a:rPr>
              <a:t>yards &amp; attempts, Redzone statistics, Time of possession</a:t>
            </a:r>
          </a:p>
        </p:txBody>
      </p:sp>
      <p:sp>
        <p:nvSpPr>
          <p:cNvPr id="27" name="TextBox 27"/>
          <p:cNvSpPr txBox="1"/>
          <p:nvPr/>
        </p:nvSpPr>
        <p:spPr>
          <a:xfrm>
            <a:off x="12928311" y="8989044"/>
            <a:ext cx="4902022" cy="895985"/>
          </a:xfrm>
          <a:prstGeom prst="rect">
            <a:avLst/>
          </a:prstGeom>
        </p:spPr>
        <p:txBody>
          <a:bodyPr lIns="0" tIns="0" rIns="0" bIns="0" rtlCol="0" anchor="t">
            <a:spAutoFit/>
          </a:bodyPr>
          <a:lstStyle/>
          <a:p>
            <a:pPr algn="ctr">
              <a:lnSpc>
                <a:spcPts val="3639"/>
              </a:lnSpc>
              <a:spcBef>
                <a:spcPct val="0"/>
              </a:spcBef>
            </a:pPr>
            <a:r>
              <a:rPr lang="en-US" sz="2599">
                <a:solidFill>
                  <a:srgbClr val="EDEAE5"/>
                </a:solidFill>
                <a:latin typeface="Nunito"/>
              </a:rPr>
              <a:t>include sacks, turnovers, and defensive touchdowns.</a:t>
            </a:r>
          </a:p>
        </p:txBody>
      </p:sp>
      <p:sp>
        <p:nvSpPr>
          <p:cNvPr id="28" name="TextBox 28"/>
          <p:cNvSpPr txBox="1"/>
          <p:nvPr/>
        </p:nvSpPr>
        <p:spPr>
          <a:xfrm>
            <a:off x="760382" y="236298"/>
            <a:ext cx="4927630" cy="53784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46873"/>
                </a:solidFill>
                <a:latin typeface="Nunito Bold"/>
              </a:rPr>
              <a:t>DATA DISCUSSION</a:t>
            </a:r>
          </a:p>
        </p:txBody>
      </p:sp>
      <p:sp>
        <p:nvSpPr>
          <p:cNvPr id="29" name="TextBox 29"/>
          <p:cNvSpPr txBox="1"/>
          <p:nvPr/>
        </p:nvSpPr>
        <p:spPr>
          <a:xfrm>
            <a:off x="1286351" y="1023961"/>
            <a:ext cx="8803321" cy="5404398"/>
          </a:xfrm>
          <a:prstGeom prst="rect">
            <a:avLst/>
          </a:prstGeom>
        </p:spPr>
        <p:txBody>
          <a:bodyPr lIns="0" tIns="0" rIns="0" bIns="0" rtlCol="0" anchor="t">
            <a:spAutoFit/>
          </a:bodyPr>
          <a:lstStyle/>
          <a:p>
            <a:pPr marL="381751" lvl="1" indent="-190876">
              <a:lnSpc>
                <a:spcPts val="2917"/>
              </a:lnSpc>
              <a:buFont typeface="Arial"/>
              <a:buChar char="•"/>
            </a:pPr>
            <a:r>
              <a:rPr lang="en-US" sz="1768" spc="249">
                <a:solidFill>
                  <a:srgbClr val="000000"/>
                </a:solidFill>
                <a:latin typeface="Nunito"/>
              </a:rPr>
              <a:t>OUR DATA SET CONSISTS OF NFL GAME STATISTICS FROM 2002 TO 2022 SCRAPED FROM ESPN TEAM STATES PAGE.</a:t>
            </a:r>
          </a:p>
          <a:p>
            <a:pPr marL="381751" lvl="1" indent="-190876">
              <a:lnSpc>
                <a:spcPts val="2917"/>
              </a:lnSpc>
              <a:buFont typeface="Arial"/>
              <a:buChar char="•"/>
            </a:pPr>
            <a:r>
              <a:rPr lang="en-US" sz="1768" spc="249">
                <a:solidFill>
                  <a:srgbClr val="000000"/>
                </a:solidFill>
                <a:latin typeface="Nunito"/>
              </a:rPr>
              <a:t>The data set includes 256 regular season games and 11 playoff games per year.</a:t>
            </a:r>
          </a:p>
          <a:p>
            <a:pPr marL="381751" lvl="1" indent="-190876">
              <a:lnSpc>
                <a:spcPts val="2917"/>
              </a:lnSpc>
              <a:buFont typeface="Arial"/>
              <a:buChar char="•"/>
            </a:pPr>
            <a:r>
              <a:rPr lang="en-US" sz="1768" spc="249">
                <a:solidFill>
                  <a:srgbClr val="000000"/>
                </a:solidFill>
                <a:latin typeface="Nunito"/>
              </a:rPr>
              <a:t>Three games were missing from all seasons and not included in the data set.</a:t>
            </a:r>
          </a:p>
          <a:p>
            <a:pPr marL="381751" lvl="1" indent="-190876">
              <a:lnSpc>
                <a:spcPts val="2917"/>
              </a:lnSpc>
              <a:buFont typeface="Arial"/>
              <a:buChar char="•"/>
            </a:pPr>
            <a:r>
              <a:rPr lang="en-US" sz="1768" spc="249">
                <a:solidFill>
                  <a:srgbClr val="000000"/>
                </a:solidFill>
                <a:latin typeface="Nunito"/>
              </a:rPr>
              <a:t>The statistics recorded for each game include general game information such as the date, home team, away team, and score.</a:t>
            </a:r>
          </a:p>
          <a:p>
            <a:pPr marL="381751" lvl="1" indent="-190876">
              <a:lnSpc>
                <a:spcPts val="2917"/>
              </a:lnSpc>
              <a:buFont typeface="Arial"/>
              <a:buChar char="•"/>
            </a:pPr>
            <a:r>
              <a:rPr lang="en-US" sz="1768" spc="249">
                <a:solidFill>
                  <a:srgbClr val="000000"/>
                </a:solidFill>
                <a:latin typeface="Nunito"/>
              </a:rPr>
              <a:t>Offensive statistics include efficiency on first, third, and fourth downs, passing yards, completion attempts, rushing yards and attempts, red zone statistics, and time of possession.</a:t>
            </a:r>
          </a:p>
          <a:p>
            <a:pPr marL="381751" lvl="1" indent="-190876">
              <a:lnSpc>
                <a:spcPts val="2917"/>
              </a:lnSpc>
              <a:buFont typeface="Arial"/>
              <a:buChar char="•"/>
            </a:pPr>
            <a:r>
              <a:rPr lang="en-US" sz="1768" spc="249">
                <a:solidFill>
                  <a:srgbClr val="000000"/>
                </a:solidFill>
                <a:latin typeface="Nunito"/>
              </a:rPr>
              <a:t>Defensive statistics include sacks, turnovers, and defensive touchdowns.</a:t>
            </a:r>
          </a:p>
        </p:txBody>
      </p:sp>
      <p:sp>
        <p:nvSpPr>
          <p:cNvPr id="30" name="TextBox 30"/>
          <p:cNvSpPr txBox="1"/>
          <p:nvPr/>
        </p:nvSpPr>
        <p:spPr>
          <a:xfrm>
            <a:off x="1063501" y="7080052"/>
            <a:ext cx="3466228" cy="544411"/>
          </a:xfrm>
          <a:prstGeom prst="rect">
            <a:avLst/>
          </a:prstGeom>
        </p:spPr>
        <p:txBody>
          <a:bodyPr lIns="0" tIns="0" rIns="0" bIns="0" rtlCol="0" anchor="t">
            <a:spAutoFit/>
          </a:bodyPr>
          <a:lstStyle/>
          <a:p>
            <a:pPr algn="ctr">
              <a:lnSpc>
                <a:spcPts val="4479"/>
              </a:lnSpc>
            </a:pPr>
            <a:r>
              <a:rPr lang="en-US" sz="3199">
                <a:solidFill>
                  <a:srgbClr val="000000"/>
                </a:solidFill>
                <a:latin typeface="Canva Sans Bold"/>
              </a:rPr>
              <a:t>General statistics</a:t>
            </a:r>
          </a:p>
        </p:txBody>
      </p:sp>
      <p:sp>
        <p:nvSpPr>
          <p:cNvPr id="31" name="TextBox 31"/>
          <p:cNvSpPr txBox="1"/>
          <p:nvPr/>
        </p:nvSpPr>
        <p:spPr>
          <a:xfrm>
            <a:off x="13342430" y="7118714"/>
            <a:ext cx="4455719" cy="623888"/>
          </a:xfrm>
          <a:prstGeom prst="rect">
            <a:avLst/>
          </a:prstGeom>
        </p:spPr>
        <p:txBody>
          <a:bodyPr lIns="0" tIns="0" rIns="0" bIns="0" rtlCol="0" anchor="t">
            <a:spAutoFit/>
          </a:bodyPr>
          <a:lstStyle/>
          <a:p>
            <a:pPr algn="ctr">
              <a:lnSpc>
                <a:spcPts val="5122"/>
              </a:lnSpc>
            </a:pPr>
            <a:r>
              <a:rPr lang="en-US" sz="3659">
                <a:solidFill>
                  <a:srgbClr val="000000"/>
                </a:solidFill>
                <a:latin typeface="Canva Sans Bold"/>
              </a:rPr>
              <a:t>Defensive statistics</a:t>
            </a:r>
          </a:p>
        </p:txBody>
      </p:sp>
      <p:sp>
        <p:nvSpPr>
          <p:cNvPr id="32" name="TextBox 32"/>
          <p:cNvSpPr txBox="1"/>
          <p:nvPr/>
        </p:nvSpPr>
        <p:spPr>
          <a:xfrm>
            <a:off x="2266538"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1235</Words>
  <Application>Microsoft Office PowerPoint</Application>
  <PresentationFormat>Custom</PresentationFormat>
  <Paragraphs>142</Paragraphs>
  <Slides>20</Slides>
  <Notes>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vt:i4>
      </vt:variant>
    </vt:vector>
  </HeadingPairs>
  <TitlesOfParts>
    <vt:vector size="40" baseType="lpstr">
      <vt:lpstr>Glacial Indifference</vt:lpstr>
      <vt:lpstr>Barlow Medium Bold</vt:lpstr>
      <vt:lpstr>Nunito Bold</vt:lpstr>
      <vt:lpstr>Arimo</vt:lpstr>
      <vt:lpstr>DM Sans Bold</vt:lpstr>
      <vt:lpstr>HK Grotesk Light</vt:lpstr>
      <vt:lpstr>Alice</vt:lpstr>
      <vt:lpstr>Fredoka One</vt:lpstr>
      <vt:lpstr>Nunito Light</vt:lpstr>
      <vt:lpstr>Calibri</vt:lpstr>
      <vt:lpstr>Nunito</vt:lpstr>
      <vt:lpstr>Open Sans Bold Italics</vt:lpstr>
      <vt:lpstr>DM Sans</vt:lpstr>
      <vt:lpstr>Canva Sans Bold</vt:lpstr>
      <vt:lpstr>Open Sauce Light</vt:lpstr>
      <vt:lpstr>HK Grotesk Medium</vt:lpstr>
      <vt:lpstr>Garet ExtraBold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Group-1-Final-Project</dc:title>
  <cp:lastModifiedBy>Samuel Kuczynski</cp:lastModifiedBy>
  <cp:revision>3</cp:revision>
  <dcterms:created xsi:type="dcterms:W3CDTF">2006-08-16T00:00:00Z</dcterms:created>
  <dcterms:modified xsi:type="dcterms:W3CDTF">2023-04-06T22:16:28Z</dcterms:modified>
  <dc:identifier>DAFefx1fkdQ</dc:identifier>
</cp:coreProperties>
</file>